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tags/tag12.xml" ContentType="application/vnd.openxmlformats-officedocument.presentationml.tags+xml"/>
  <Override PartName="/ppt/notesSlides/notesSlide5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503" r:id="rId2"/>
    <p:sldId id="1927" r:id="rId3"/>
    <p:sldId id="1898" r:id="rId4"/>
    <p:sldId id="1917" r:id="rId5"/>
    <p:sldId id="1926" r:id="rId6"/>
    <p:sldId id="1928" r:id="rId7"/>
    <p:sldId id="1957" r:id="rId8"/>
    <p:sldId id="1959" r:id="rId9"/>
    <p:sldId id="1958" r:id="rId10"/>
    <p:sldId id="1914" r:id="rId11"/>
    <p:sldId id="1915" r:id="rId12"/>
    <p:sldId id="1954" r:id="rId13"/>
    <p:sldId id="1925" r:id="rId14"/>
    <p:sldId id="1932" r:id="rId15"/>
    <p:sldId id="1956" r:id="rId16"/>
    <p:sldId id="1955" r:id="rId17"/>
    <p:sldId id="1933" r:id="rId18"/>
    <p:sldId id="1935" r:id="rId19"/>
    <p:sldId id="1936" r:id="rId20"/>
    <p:sldId id="1931" r:id="rId21"/>
    <p:sldId id="1941" r:id="rId22"/>
    <p:sldId id="1947" r:id="rId23"/>
    <p:sldId id="1943" r:id="rId24"/>
    <p:sldId id="1948" r:id="rId25"/>
    <p:sldId id="1949" r:id="rId26"/>
    <p:sldId id="1944" r:id="rId27"/>
    <p:sldId id="1942" r:id="rId28"/>
    <p:sldId id="1938" r:id="rId29"/>
    <p:sldId id="1939" r:id="rId30"/>
    <p:sldId id="1940" r:id="rId31"/>
    <p:sldId id="1951" r:id="rId32"/>
    <p:sldId id="1952" r:id="rId33"/>
    <p:sldId id="1950" r:id="rId34"/>
    <p:sldId id="1953" r:id="rId35"/>
    <p:sldId id="1922" r:id="rId36"/>
    <p:sldId id="1923" r:id="rId37"/>
    <p:sldId id="1913" r:id="rId38"/>
  </p:sldIdLst>
  <p:sldSz cx="10167938" cy="571976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起始节" id="{1680D23E-2E69-5E4F-B383-6571773845B6}">
          <p14:sldIdLst>
            <p14:sldId id="503"/>
          </p14:sldIdLst>
        </p14:section>
        <p14:section name="内容节" id="{CC20E8B7-C7A4-F745-8799-5931364FEEEB}">
          <p14:sldIdLst>
            <p14:sldId id="1927"/>
            <p14:sldId id="1898"/>
            <p14:sldId id="1917"/>
            <p14:sldId id="1926"/>
            <p14:sldId id="1928"/>
            <p14:sldId id="1957"/>
            <p14:sldId id="1959"/>
            <p14:sldId id="1958"/>
            <p14:sldId id="1914"/>
            <p14:sldId id="1915"/>
            <p14:sldId id="1954"/>
            <p14:sldId id="1925"/>
            <p14:sldId id="1932"/>
            <p14:sldId id="1956"/>
            <p14:sldId id="1955"/>
            <p14:sldId id="1933"/>
            <p14:sldId id="1935"/>
            <p14:sldId id="1936"/>
            <p14:sldId id="1931"/>
            <p14:sldId id="1941"/>
            <p14:sldId id="1947"/>
            <p14:sldId id="1943"/>
            <p14:sldId id="1948"/>
            <p14:sldId id="1949"/>
            <p14:sldId id="1944"/>
            <p14:sldId id="1942"/>
            <p14:sldId id="1938"/>
            <p14:sldId id="1939"/>
            <p14:sldId id="1940"/>
            <p14:sldId id="1951"/>
            <p14:sldId id="1952"/>
            <p14:sldId id="1950"/>
            <p14:sldId id="1953"/>
            <p14:sldId id="1922"/>
            <p14:sldId id="1923"/>
          </p14:sldIdLst>
        </p14:section>
        <p14:section name="结束节" id="{AFDF9ECB-FBDF-944C-97A6-0376092CAD14}">
          <p14:sldIdLst>
            <p14:sldId id="19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99">
          <p15:clr>
            <a:srgbClr val="A4A3A4"/>
          </p15:clr>
        </p15:guide>
        <p15:guide id="2" pos="161">
          <p15:clr>
            <a:srgbClr val="A4A3A4"/>
          </p15:clr>
        </p15:guide>
        <p15:guide id="3" orient="horz" pos="121">
          <p15:clr>
            <a:srgbClr val="A4A3A4"/>
          </p15:clr>
        </p15:guide>
        <p15:guide id="4" orient="horz" pos="971">
          <p15:clr>
            <a:srgbClr val="A4A3A4"/>
          </p15:clr>
        </p15:guide>
        <p15:guide id="5" pos="3120">
          <p15:clr>
            <a:srgbClr val="A4A3A4"/>
          </p15:clr>
        </p15:guide>
        <p15:guide id="6" orient="horz" pos="24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81C5B8"/>
    <a:srgbClr val="BFBFBF"/>
    <a:srgbClr val="2663A7"/>
    <a:srgbClr val="40A693"/>
    <a:srgbClr val="F1F3F9"/>
    <a:srgbClr val="61B2C3"/>
    <a:srgbClr val="8C9BC3"/>
    <a:srgbClr val="F7F7F7"/>
    <a:srgbClr val="15A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458" autoAdjust="0"/>
    <p:restoredTop sz="82938" autoAdjust="0"/>
  </p:normalViewPr>
  <p:slideViewPr>
    <p:cSldViewPr snapToGrid="0">
      <p:cViewPr varScale="1">
        <p:scale>
          <a:sx n="106" d="100"/>
          <a:sy n="106" d="100"/>
        </p:scale>
        <p:origin x="859" y="72"/>
      </p:cViewPr>
      <p:guideLst>
        <p:guide orient="horz" pos="299"/>
        <p:guide pos="161"/>
        <p:guide orient="horz" pos="121"/>
        <p:guide orient="horz" pos="971"/>
        <p:guide pos="3120"/>
        <p:guide orient="horz" pos="244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D8B3C4-4890-3948-9363-923FD9C75688}" type="datetimeFigureOut">
              <a:rPr kumimoji="1" lang="zh-CN" altLang="en-US" smtClean="0"/>
              <a:t>2023/7/10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E3F0E-A656-0A4E-995A-CEABC8483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97877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BDA90-0165-49D6-9986-4CE6A861612C}" type="datetimeFigureOut">
              <a:rPr lang="zh-CN" altLang="en-US" smtClean="0"/>
              <a:t>2023/7/10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8C6B13-821D-4E8C-9271-B418E89BAC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5371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标题页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512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标题页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904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标题页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标题页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4256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标题页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5757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标题页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7852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579572" cy="480453"/>
          </a:xfrm>
          <a:prstGeom prst="rect">
            <a:avLst/>
          </a:prstGeom>
          <a:solidFill>
            <a:srgbClr val="427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79573" y="617765"/>
            <a:ext cx="958836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1414336" y="62150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100" b="1" dirty="0">
              <a:solidFill>
                <a:srgbClr val="4276AA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1000328" cy="4804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椭圆 2"/>
          <p:cNvSpPr/>
          <p:nvPr userDrawn="1"/>
        </p:nvSpPr>
        <p:spPr>
          <a:xfrm>
            <a:off x="720533" y="74587"/>
            <a:ext cx="632061" cy="63209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352594" y="617765"/>
            <a:ext cx="881534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 userDrawn="1"/>
        </p:nvSpPr>
        <p:spPr>
          <a:xfrm>
            <a:off x="8460042" y="146422"/>
            <a:ext cx="1358064" cy="3438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LOGO</a:t>
            </a:r>
            <a:endParaRPr lang="zh-CN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352593" y="99731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请输入您的标题</a:t>
            </a:r>
          </a:p>
        </p:txBody>
      </p:sp>
      <p:sp>
        <p:nvSpPr>
          <p:cNvPr id="7" name="文本框 6"/>
          <p:cNvSpPr txBox="1"/>
          <p:nvPr userDrawn="1"/>
        </p:nvSpPr>
        <p:spPr>
          <a:xfrm>
            <a:off x="720533" y="130164"/>
            <a:ext cx="632061" cy="4947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</a:rPr>
              <a:t>2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1000328" cy="4804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椭圆 2"/>
          <p:cNvSpPr/>
          <p:nvPr userDrawn="1"/>
        </p:nvSpPr>
        <p:spPr>
          <a:xfrm>
            <a:off x="720533" y="74587"/>
            <a:ext cx="632061" cy="63209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352594" y="617765"/>
            <a:ext cx="881534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 userDrawn="1"/>
        </p:nvSpPr>
        <p:spPr>
          <a:xfrm>
            <a:off x="8460042" y="146422"/>
            <a:ext cx="1358064" cy="3438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LOGO</a:t>
            </a:r>
            <a:endParaRPr lang="zh-CN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352593" y="99731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请输入您的标题</a:t>
            </a:r>
          </a:p>
        </p:txBody>
      </p:sp>
      <p:sp>
        <p:nvSpPr>
          <p:cNvPr id="7" name="文本框 6"/>
          <p:cNvSpPr txBox="1"/>
          <p:nvPr userDrawn="1"/>
        </p:nvSpPr>
        <p:spPr>
          <a:xfrm>
            <a:off x="720533" y="130164"/>
            <a:ext cx="632061" cy="4947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</a:rPr>
              <a:t>3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1000328" cy="4804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椭圆 2"/>
          <p:cNvSpPr/>
          <p:nvPr userDrawn="1"/>
        </p:nvSpPr>
        <p:spPr>
          <a:xfrm>
            <a:off x="720533" y="74587"/>
            <a:ext cx="632061" cy="63209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352594" y="617765"/>
            <a:ext cx="881534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 userDrawn="1"/>
        </p:nvSpPr>
        <p:spPr>
          <a:xfrm>
            <a:off x="8460042" y="146422"/>
            <a:ext cx="1358064" cy="3438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LOGO</a:t>
            </a:r>
            <a:endParaRPr lang="zh-CN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352593" y="99731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请输入您的标题</a:t>
            </a:r>
          </a:p>
        </p:txBody>
      </p:sp>
      <p:sp>
        <p:nvSpPr>
          <p:cNvPr id="7" name="文本框 6"/>
          <p:cNvSpPr txBox="1"/>
          <p:nvPr userDrawn="1"/>
        </p:nvSpPr>
        <p:spPr>
          <a:xfrm>
            <a:off x="720533" y="130164"/>
            <a:ext cx="632061" cy="4947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</a:rPr>
              <a:t>4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8672" y="360359"/>
            <a:ext cx="9050597" cy="540538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33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58672" y="1081076"/>
            <a:ext cx="9050597" cy="4205316"/>
          </a:xfrm>
        </p:spPr>
        <p:txBody>
          <a:bodyPr vert="horz" lIns="101600" tIns="0" rIns="82550" bIns="0" rtlCol="0">
            <a:noAutofit/>
          </a:bodyPr>
          <a:lstStyle>
            <a:lvl1pPr marL="190500" marR="0" lvl="0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572135" marR="0" lvl="1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953135" marR="0" lvl="2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334770" marR="0" lvl="3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715770" marR="0" lvl="4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500" y="304800"/>
            <a:ext cx="8770938" cy="110490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2.emf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.emf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2.emf"/><Relationship Id="rId4" Type="http://schemas.openxmlformats.org/officeDocument/2006/relationships/notesSlide" Target="../notesSlides/notesSlide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69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6071" y="2005009"/>
            <a:ext cx="5025309" cy="745945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10195" y="0"/>
            <a:ext cx="3884399" cy="5719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7"/>
          <a:srcRect l="5241" t="4897" r="5241" b="4897"/>
          <a:stretch>
            <a:fillRect/>
          </a:stretch>
        </p:blipFill>
        <p:spPr>
          <a:xfrm>
            <a:off x="1620456" y="1928267"/>
            <a:ext cx="1864815" cy="1864815"/>
          </a:xfrm>
          <a:custGeom>
            <a:avLst/>
            <a:gdLst>
              <a:gd name="connsiteX0" fmla="*/ 853751 w 1707502"/>
              <a:gd name="connsiteY0" fmla="*/ 0 h 1707502"/>
              <a:gd name="connsiteX1" fmla="*/ 1707502 w 1707502"/>
              <a:gd name="connsiteY1" fmla="*/ 853751 h 1707502"/>
              <a:gd name="connsiteX2" fmla="*/ 853751 w 1707502"/>
              <a:gd name="connsiteY2" fmla="*/ 1707502 h 1707502"/>
              <a:gd name="connsiteX3" fmla="*/ 0 w 1707502"/>
              <a:gd name="connsiteY3" fmla="*/ 853751 h 1707502"/>
              <a:gd name="connsiteX4" fmla="*/ 853751 w 1707502"/>
              <a:gd name="connsiteY4" fmla="*/ 0 h 170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7502" h="1707502">
                <a:moveTo>
                  <a:pt x="853751" y="0"/>
                </a:moveTo>
                <a:cubicBezTo>
                  <a:pt x="1325265" y="0"/>
                  <a:pt x="1707502" y="382237"/>
                  <a:pt x="1707502" y="853751"/>
                </a:cubicBezTo>
                <a:cubicBezTo>
                  <a:pt x="1707502" y="1325265"/>
                  <a:pt x="1325265" y="1707502"/>
                  <a:pt x="853751" y="1707502"/>
                </a:cubicBezTo>
                <a:cubicBezTo>
                  <a:pt x="382237" y="1707502"/>
                  <a:pt x="0" y="1325265"/>
                  <a:pt x="0" y="853751"/>
                </a:cubicBezTo>
                <a:cubicBezTo>
                  <a:pt x="0" y="382237"/>
                  <a:pt x="382237" y="0"/>
                  <a:pt x="853751" y="0"/>
                </a:cubicBezTo>
                <a:close/>
              </a:path>
            </a:pathLst>
          </a:custGeom>
        </p:spPr>
      </p:pic>
      <p:sp>
        <p:nvSpPr>
          <p:cNvPr id="6" name="PA-文本 文本框 3"/>
          <p:cNvSpPr txBox="1"/>
          <p:nvPr>
            <p:custDataLst>
              <p:tags r:id="rId2"/>
            </p:custDataLst>
          </p:nvPr>
        </p:nvSpPr>
        <p:spPr>
          <a:xfrm>
            <a:off x="3679825" y="3073400"/>
            <a:ext cx="5350510" cy="805815"/>
          </a:xfrm>
          <a:prstGeom prst="rect">
            <a:avLst/>
          </a:prstGeom>
          <a:noFill/>
        </p:spPr>
        <p:txBody>
          <a:bodyPr wrap="square" lIns="68578" tIns="34289" rIns="68578" bIns="34289" rtlCol="0">
            <a:spAutoFit/>
          </a:bodyPr>
          <a:lstStyle/>
          <a:p>
            <a:pPr marL="179705" algn="ctr"/>
            <a:r>
              <a:rPr lang="en-US" altLang="zh-CN" sz="4800" b="1" spc="1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Hugging LLM</a:t>
            </a:r>
          </a:p>
        </p:txBody>
      </p:sp>
      <p:sp>
        <p:nvSpPr>
          <p:cNvPr id="7" name="PA-文本 文本框 3"/>
          <p:cNvSpPr txBox="1"/>
          <p:nvPr>
            <p:custDataLst>
              <p:tags r:id="rId3"/>
            </p:custDataLst>
          </p:nvPr>
        </p:nvSpPr>
        <p:spPr>
          <a:xfrm>
            <a:off x="3485271" y="4201661"/>
            <a:ext cx="5350510" cy="805815"/>
          </a:xfrm>
          <a:prstGeom prst="rect">
            <a:avLst/>
          </a:prstGeom>
          <a:noFill/>
        </p:spPr>
        <p:txBody>
          <a:bodyPr wrap="square" lIns="68578" tIns="34289" rIns="68578" bIns="34289" rtlCol="0">
            <a:spAutoFit/>
          </a:bodyPr>
          <a:lstStyle/>
          <a:p>
            <a:pPr marL="179705" algn="ctr"/>
            <a:r>
              <a:rPr lang="zh-CN" altLang="en-US" sz="4800" b="1" spc="1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</a:t>
            </a:r>
            <a:r>
              <a:rPr lang="zh-CN" altLang="en-US" sz="4800" b="1" spc="14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量微调</a:t>
            </a:r>
            <a:endParaRPr lang="en-US" altLang="zh-CN" sz="4800" b="1" spc="14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015352" y="2419149"/>
            <a:ext cx="877372" cy="76284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2000" spc="100" dirty="0">
                <a:solidFill>
                  <a:srgbClr val="2663A7"/>
                </a:solidFill>
                <a:latin typeface="Impact" panose="020B0806030902050204" pitchFamily="34" charset="0"/>
                <a:cs typeface="Arial" panose="020B0604020202090204" pitchFamily="34" charset="0"/>
              </a:rPr>
              <a:t>/02</a:t>
            </a:r>
            <a:endParaRPr lang="zh-CN" altLang="en-US" sz="2000" spc="100" dirty="0">
              <a:solidFill>
                <a:srgbClr val="2663A7"/>
              </a:solidFill>
              <a:latin typeface="Impact" panose="020B0806030902050204" pitchFamily="34" charset="0"/>
              <a:cs typeface="Arial" panose="020B060402020209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2418079"/>
            <a:ext cx="3809599" cy="787345"/>
            <a:chOff x="0" y="2418079"/>
            <a:chExt cx="4491610" cy="928299"/>
          </a:xfrm>
        </p:grpSpPr>
        <p:sp>
          <p:nvSpPr>
            <p:cNvPr id="23" name="矩形 22"/>
            <p:cNvSpPr/>
            <p:nvPr/>
          </p:nvSpPr>
          <p:spPr>
            <a:xfrm>
              <a:off x="0" y="2418079"/>
              <a:ext cx="4491610" cy="90037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7F7F7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692959"/>
              <a:ext cx="4401977" cy="653419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5008416" y="2346638"/>
            <a:ext cx="2236510" cy="76841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4000" b="1" dirty="0" smtClean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全量微调</a:t>
            </a:r>
            <a:endParaRPr kumimoji="1" lang="zh-CN" altLang="en-US" sz="40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Text Box 100"/>
          <p:cNvSpPr txBox="1"/>
          <p:nvPr/>
        </p:nvSpPr>
        <p:spPr>
          <a:xfrm>
            <a:off x="5008245" y="3204446"/>
            <a:ext cx="1691489" cy="14219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词表扩充</a:t>
            </a:r>
          </a:p>
          <a:p>
            <a:pPr marL="285750" indent="-28575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预训练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指令精调</a:t>
            </a:r>
          </a:p>
          <a:p>
            <a:pPr marL="285750" indent="-28575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DeepSpeed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/>
          <p:cNvSpPr txBox="1"/>
          <p:nvPr/>
        </p:nvSpPr>
        <p:spPr>
          <a:xfrm>
            <a:off x="255892" y="135740"/>
            <a:ext cx="7074092" cy="354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</a:t>
            </a:r>
            <a:r>
              <a:rPr lang="zh-CN" altLang="en-US" sz="2100" b="1" dirty="0" smtClean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19272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25605" name="Pentagon 51"/>
          <p:cNvSpPr>
            <a:spLocks noChangeArrowheads="1"/>
          </p:cNvSpPr>
          <p:nvPr/>
        </p:nvSpPr>
        <p:spPr bwMode="auto">
          <a:xfrm>
            <a:off x="2918143" y="2086926"/>
            <a:ext cx="1749425" cy="836613"/>
          </a:xfrm>
          <a:prstGeom prst="homePlate">
            <a:avLst>
              <a:gd name="adj" fmla="val 50002"/>
            </a:avLst>
          </a:prstGeom>
          <a:solidFill>
            <a:srgbClr val="1E9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/>
          <a:p>
            <a:pPr algn="ctr" defTabSz="1028700" eaLnBrk="1" hangingPunct="1"/>
            <a:endParaRPr lang="en-US" altLang="zh-CN" sz="2600">
              <a:solidFill>
                <a:srgbClr val="262626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5606" name="Pentagon 52"/>
          <p:cNvSpPr>
            <a:spLocks noChangeArrowheads="1"/>
          </p:cNvSpPr>
          <p:nvPr/>
        </p:nvSpPr>
        <p:spPr bwMode="auto">
          <a:xfrm flipH="1">
            <a:off x="4894580" y="1529714"/>
            <a:ext cx="1749425" cy="836612"/>
          </a:xfrm>
          <a:prstGeom prst="homePlate">
            <a:avLst>
              <a:gd name="adj" fmla="val 50002"/>
            </a:avLst>
          </a:prstGeom>
          <a:solidFill>
            <a:srgbClr val="69C2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/>
          <a:p>
            <a:pPr algn="ctr" defTabSz="1028700" eaLnBrk="1" hangingPunct="1"/>
            <a:endParaRPr lang="en-US" altLang="zh-CN" sz="2600">
              <a:solidFill>
                <a:srgbClr val="262626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5607" name="Pentagon 53"/>
          <p:cNvSpPr>
            <a:spLocks noChangeArrowheads="1"/>
          </p:cNvSpPr>
          <p:nvPr/>
        </p:nvSpPr>
        <p:spPr bwMode="auto">
          <a:xfrm flipH="1">
            <a:off x="4894580" y="2869564"/>
            <a:ext cx="1749425" cy="836612"/>
          </a:xfrm>
          <a:prstGeom prst="homePlate">
            <a:avLst>
              <a:gd name="adj" fmla="val 50002"/>
            </a:avLst>
          </a:prstGeom>
          <a:solidFill>
            <a:srgbClr val="69C2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/>
          <a:p>
            <a:pPr algn="ctr" defTabSz="1028700" eaLnBrk="1" hangingPunct="1"/>
            <a:endParaRPr lang="en-US" altLang="zh-CN" sz="2600">
              <a:solidFill>
                <a:srgbClr val="262626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5608" name="Freeform 69"/>
          <p:cNvSpPr/>
          <p:nvPr/>
        </p:nvSpPr>
        <p:spPr bwMode="auto">
          <a:xfrm>
            <a:off x="3545205" y="1331278"/>
            <a:ext cx="203200" cy="381000"/>
          </a:xfrm>
          <a:custGeom>
            <a:avLst/>
            <a:gdLst>
              <a:gd name="T0" fmla="*/ 125506 w 34"/>
              <a:gd name="T1" fmla="*/ 339328 h 64"/>
              <a:gd name="T2" fmla="*/ 125506 w 34"/>
              <a:gd name="T3" fmla="*/ 375047 h 64"/>
              <a:gd name="T4" fmla="*/ 119529 w 34"/>
              <a:gd name="T5" fmla="*/ 381000 h 64"/>
              <a:gd name="T6" fmla="*/ 89647 w 34"/>
              <a:gd name="T7" fmla="*/ 381000 h 64"/>
              <a:gd name="T8" fmla="*/ 83671 w 34"/>
              <a:gd name="T9" fmla="*/ 375047 h 64"/>
              <a:gd name="T10" fmla="*/ 83671 w 34"/>
              <a:gd name="T11" fmla="*/ 339328 h 64"/>
              <a:gd name="T12" fmla="*/ 5976 w 34"/>
              <a:gd name="T13" fmla="*/ 297656 h 64"/>
              <a:gd name="T14" fmla="*/ 5976 w 34"/>
              <a:gd name="T15" fmla="*/ 291703 h 64"/>
              <a:gd name="T16" fmla="*/ 23906 w 34"/>
              <a:gd name="T17" fmla="*/ 261938 h 64"/>
              <a:gd name="T18" fmla="*/ 29882 w 34"/>
              <a:gd name="T19" fmla="*/ 255984 h 64"/>
              <a:gd name="T20" fmla="*/ 35859 w 34"/>
              <a:gd name="T21" fmla="*/ 261938 h 64"/>
              <a:gd name="T22" fmla="*/ 101600 w 34"/>
              <a:gd name="T23" fmla="*/ 291703 h 64"/>
              <a:gd name="T24" fmla="*/ 149412 w 34"/>
              <a:gd name="T25" fmla="*/ 255984 h 64"/>
              <a:gd name="T26" fmla="*/ 95624 w 34"/>
              <a:gd name="T27" fmla="*/ 214313 h 64"/>
              <a:gd name="T28" fmla="*/ 5976 w 34"/>
              <a:gd name="T29" fmla="*/ 125016 h 64"/>
              <a:gd name="T30" fmla="*/ 83671 w 34"/>
              <a:gd name="T31" fmla="*/ 47625 h 64"/>
              <a:gd name="T32" fmla="*/ 83671 w 34"/>
              <a:gd name="T33" fmla="*/ 5953 h 64"/>
              <a:gd name="T34" fmla="*/ 89647 w 34"/>
              <a:gd name="T35" fmla="*/ 0 h 64"/>
              <a:gd name="T36" fmla="*/ 119529 w 34"/>
              <a:gd name="T37" fmla="*/ 0 h 64"/>
              <a:gd name="T38" fmla="*/ 125506 w 34"/>
              <a:gd name="T39" fmla="*/ 5953 h 64"/>
              <a:gd name="T40" fmla="*/ 125506 w 34"/>
              <a:gd name="T41" fmla="*/ 41672 h 64"/>
              <a:gd name="T42" fmla="*/ 191247 w 34"/>
              <a:gd name="T43" fmla="*/ 71438 h 64"/>
              <a:gd name="T44" fmla="*/ 191247 w 34"/>
              <a:gd name="T45" fmla="*/ 83344 h 64"/>
              <a:gd name="T46" fmla="*/ 173318 w 34"/>
              <a:gd name="T47" fmla="*/ 113109 h 64"/>
              <a:gd name="T48" fmla="*/ 173318 w 34"/>
              <a:gd name="T49" fmla="*/ 113109 h 64"/>
              <a:gd name="T50" fmla="*/ 167341 w 34"/>
              <a:gd name="T51" fmla="*/ 113109 h 64"/>
              <a:gd name="T52" fmla="*/ 107576 w 34"/>
              <a:gd name="T53" fmla="*/ 89297 h 64"/>
              <a:gd name="T54" fmla="*/ 59765 w 34"/>
              <a:gd name="T55" fmla="*/ 125016 h 64"/>
              <a:gd name="T56" fmla="*/ 119529 w 34"/>
              <a:gd name="T57" fmla="*/ 166688 h 64"/>
              <a:gd name="T58" fmla="*/ 203200 w 34"/>
              <a:gd name="T59" fmla="*/ 250031 h 64"/>
              <a:gd name="T60" fmla="*/ 125506 w 34"/>
              <a:gd name="T61" fmla="*/ 339328 h 64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34" h="64">
                <a:moveTo>
                  <a:pt x="21" y="57"/>
                </a:moveTo>
                <a:cubicBezTo>
                  <a:pt x="21" y="63"/>
                  <a:pt x="21" y="63"/>
                  <a:pt x="21" y="63"/>
                </a:cubicBezTo>
                <a:cubicBezTo>
                  <a:pt x="21" y="63"/>
                  <a:pt x="20" y="64"/>
                  <a:pt x="20" y="64"/>
                </a:cubicBezTo>
                <a:cubicBezTo>
                  <a:pt x="15" y="64"/>
                  <a:pt x="15" y="64"/>
                  <a:pt x="15" y="64"/>
                </a:cubicBezTo>
                <a:cubicBezTo>
                  <a:pt x="14" y="64"/>
                  <a:pt x="14" y="63"/>
                  <a:pt x="14" y="63"/>
                </a:cubicBezTo>
                <a:cubicBezTo>
                  <a:pt x="14" y="57"/>
                  <a:pt x="14" y="57"/>
                  <a:pt x="14" y="57"/>
                </a:cubicBezTo>
                <a:cubicBezTo>
                  <a:pt x="5" y="55"/>
                  <a:pt x="1" y="50"/>
                  <a:pt x="1" y="50"/>
                </a:cubicBezTo>
                <a:cubicBezTo>
                  <a:pt x="0" y="50"/>
                  <a:pt x="0" y="49"/>
                  <a:pt x="1" y="49"/>
                </a:cubicBezTo>
                <a:cubicBezTo>
                  <a:pt x="4" y="44"/>
                  <a:pt x="4" y="44"/>
                  <a:pt x="4" y="44"/>
                </a:cubicBezTo>
                <a:cubicBezTo>
                  <a:pt x="4" y="44"/>
                  <a:pt x="5" y="43"/>
                  <a:pt x="5" y="43"/>
                </a:cubicBezTo>
                <a:cubicBezTo>
                  <a:pt x="5" y="43"/>
                  <a:pt x="6" y="44"/>
                  <a:pt x="6" y="44"/>
                </a:cubicBezTo>
                <a:cubicBezTo>
                  <a:pt x="6" y="44"/>
                  <a:pt x="11" y="49"/>
                  <a:pt x="17" y="49"/>
                </a:cubicBezTo>
                <a:cubicBezTo>
                  <a:pt x="21" y="49"/>
                  <a:pt x="25" y="47"/>
                  <a:pt x="25" y="43"/>
                </a:cubicBezTo>
                <a:cubicBezTo>
                  <a:pt x="25" y="39"/>
                  <a:pt x="20" y="38"/>
                  <a:pt x="16" y="36"/>
                </a:cubicBezTo>
                <a:cubicBezTo>
                  <a:pt x="9" y="33"/>
                  <a:pt x="1" y="30"/>
                  <a:pt x="1" y="21"/>
                </a:cubicBezTo>
                <a:cubicBezTo>
                  <a:pt x="1" y="14"/>
                  <a:pt x="6" y="9"/>
                  <a:pt x="14" y="8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0"/>
                  <a:pt x="14" y="0"/>
                  <a:pt x="15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0" y="0"/>
                  <a:pt x="21" y="0"/>
                  <a:pt x="21" y="1"/>
                </a:cubicBezTo>
                <a:cubicBezTo>
                  <a:pt x="21" y="7"/>
                  <a:pt x="21" y="7"/>
                  <a:pt x="21" y="7"/>
                </a:cubicBezTo>
                <a:cubicBezTo>
                  <a:pt x="28" y="8"/>
                  <a:pt x="32" y="12"/>
                  <a:pt x="32" y="12"/>
                </a:cubicBezTo>
                <a:cubicBezTo>
                  <a:pt x="33" y="13"/>
                  <a:pt x="33" y="13"/>
                  <a:pt x="32" y="14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19"/>
                  <a:pt x="29" y="19"/>
                  <a:pt x="29" y="19"/>
                </a:cubicBezTo>
                <a:cubicBezTo>
                  <a:pt x="28" y="19"/>
                  <a:pt x="28" y="19"/>
                  <a:pt x="28" y="19"/>
                </a:cubicBezTo>
                <a:cubicBezTo>
                  <a:pt x="28" y="19"/>
                  <a:pt x="23" y="15"/>
                  <a:pt x="18" y="15"/>
                </a:cubicBezTo>
                <a:cubicBezTo>
                  <a:pt x="13" y="15"/>
                  <a:pt x="10" y="18"/>
                  <a:pt x="10" y="21"/>
                </a:cubicBezTo>
                <a:cubicBezTo>
                  <a:pt x="10" y="25"/>
                  <a:pt x="15" y="26"/>
                  <a:pt x="20" y="28"/>
                </a:cubicBezTo>
                <a:cubicBezTo>
                  <a:pt x="26" y="31"/>
                  <a:pt x="34" y="34"/>
                  <a:pt x="34" y="42"/>
                </a:cubicBezTo>
                <a:cubicBezTo>
                  <a:pt x="34" y="50"/>
                  <a:pt x="28" y="55"/>
                  <a:pt x="21" y="5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1262" tIns="45631" rIns="91262" bIns="45631"/>
          <a:lstStyle/>
          <a:p>
            <a:endParaRPr lang="zh-CN" altLang="en-US"/>
          </a:p>
        </p:txBody>
      </p:sp>
      <p:sp>
        <p:nvSpPr>
          <p:cNvPr id="25609" name="Freeform 23"/>
          <p:cNvSpPr>
            <a:spLocks noEditPoints="1"/>
          </p:cNvSpPr>
          <p:nvPr/>
        </p:nvSpPr>
        <p:spPr bwMode="auto">
          <a:xfrm>
            <a:off x="3500755" y="2366326"/>
            <a:ext cx="292100" cy="276225"/>
          </a:xfrm>
          <a:custGeom>
            <a:avLst/>
            <a:gdLst>
              <a:gd name="T0" fmla="*/ 292100 w 68"/>
              <a:gd name="T1" fmla="*/ 60424 h 64"/>
              <a:gd name="T2" fmla="*/ 292100 w 68"/>
              <a:gd name="T3" fmla="*/ 77688 h 64"/>
              <a:gd name="T4" fmla="*/ 274918 w 68"/>
              <a:gd name="T5" fmla="*/ 77688 h 64"/>
              <a:gd name="T6" fmla="*/ 262031 w 68"/>
              <a:gd name="T7" fmla="*/ 90636 h 64"/>
              <a:gd name="T8" fmla="*/ 30069 w 68"/>
              <a:gd name="T9" fmla="*/ 90636 h 64"/>
              <a:gd name="T10" fmla="*/ 17182 w 68"/>
              <a:gd name="T11" fmla="*/ 77688 h 64"/>
              <a:gd name="T12" fmla="*/ 0 w 68"/>
              <a:gd name="T13" fmla="*/ 77688 h 64"/>
              <a:gd name="T14" fmla="*/ 0 w 68"/>
              <a:gd name="T15" fmla="*/ 60424 h 64"/>
              <a:gd name="T16" fmla="*/ 146050 w 68"/>
              <a:gd name="T17" fmla="*/ 0 h 64"/>
              <a:gd name="T18" fmla="*/ 292100 w 68"/>
              <a:gd name="T19" fmla="*/ 60424 h 64"/>
              <a:gd name="T20" fmla="*/ 292100 w 68"/>
              <a:gd name="T21" fmla="*/ 258961 h 64"/>
              <a:gd name="T22" fmla="*/ 292100 w 68"/>
              <a:gd name="T23" fmla="*/ 276225 h 64"/>
              <a:gd name="T24" fmla="*/ 0 w 68"/>
              <a:gd name="T25" fmla="*/ 276225 h 64"/>
              <a:gd name="T26" fmla="*/ 0 w 68"/>
              <a:gd name="T27" fmla="*/ 258961 h 64"/>
              <a:gd name="T28" fmla="*/ 8591 w 68"/>
              <a:gd name="T29" fmla="*/ 246013 h 64"/>
              <a:gd name="T30" fmla="*/ 283509 w 68"/>
              <a:gd name="T31" fmla="*/ 246013 h 64"/>
              <a:gd name="T32" fmla="*/ 292100 w 68"/>
              <a:gd name="T33" fmla="*/ 258961 h 64"/>
              <a:gd name="T34" fmla="*/ 77321 w 68"/>
              <a:gd name="T35" fmla="*/ 99268 h 64"/>
              <a:gd name="T36" fmla="*/ 77321 w 68"/>
              <a:gd name="T37" fmla="*/ 215801 h 64"/>
              <a:gd name="T38" fmla="*/ 98799 w 68"/>
              <a:gd name="T39" fmla="*/ 215801 h 64"/>
              <a:gd name="T40" fmla="*/ 98799 w 68"/>
              <a:gd name="T41" fmla="*/ 99268 h 64"/>
              <a:gd name="T42" fmla="*/ 137459 w 68"/>
              <a:gd name="T43" fmla="*/ 99268 h 64"/>
              <a:gd name="T44" fmla="*/ 137459 w 68"/>
              <a:gd name="T45" fmla="*/ 215801 h 64"/>
              <a:gd name="T46" fmla="*/ 154641 w 68"/>
              <a:gd name="T47" fmla="*/ 215801 h 64"/>
              <a:gd name="T48" fmla="*/ 154641 w 68"/>
              <a:gd name="T49" fmla="*/ 99268 h 64"/>
              <a:gd name="T50" fmla="*/ 193301 w 68"/>
              <a:gd name="T51" fmla="*/ 99268 h 64"/>
              <a:gd name="T52" fmla="*/ 193301 w 68"/>
              <a:gd name="T53" fmla="*/ 215801 h 64"/>
              <a:gd name="T54" fmla="*/ 214779 w 68"/>
              <a:gd name="T55" fmla="*/ 215801 h 64"/>
              <a:gd name="T56" fmla="*/ 214779 w 68"/>
              <a:gd name="T57" fmla="*/ 99268 h 64"/>
              <a:gd name="T58" fmla="*/ 253440 w 68"/>
              <a:gd name="T59" fmla="*/ 99268 h 64"/>
              <a:gd name="T60" fmla="*/ 253440 w 68"/>
              <a:gd name="T61" fmla="*/ 215801 h 64"/>
              <a:gd name="T62" fmla="*/ 262031 w 68"/>
              <a:gd name="T63" fmla="*/ 215801 h 64"/>
              <a:gd name="T64" fmla="*/ 274918 w 68"/>
              <a:gd name="T65" fmla="*/ 228749 h 64"/>
              <a:gd name="T66" fmla="*/ 274918 w 68"/>
              <a:gd name="T67" fmla="*/ 237381 h 64"/>
              <a:gd name="T68" fmla="*/ 17182 w 68"/>
              <a:gd name="T69" fmla="*/ 237381 h 64"/>
              <a:gd name="T70" fmla="*/ 17182 w 68"/>
              <a:gd name="T71" fmla="*/ 228749 h 64"/>
              <a:gd name="T72" fmla="*/ 30069 w 68"/>
              <a:gd name="T73" fmla="*/ 215801 h 64"/>
              <a:gd name="T74" fmla="*/ 38660 w 68"/>
              <a:gd name="T75" fmla="*/ 215801 h 64"/>
              <a:gd name="T76" fmla="*/ 38660 w 68"/>
              <a:gd name="T77" fmla="*/ 99268 h 64"/>
              <a:gd name="T78" fmla="*/ 77321 w 68"/>
              <a:gd name="T79" fmla="*/ 99268 h 6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68" h="64">
                <a:moveTo>
                  <a:pt x="68" y="14"/>
                </a:moveTo>
                <a:cubicBezTo>
                  <a:pt x="68" y="18"/>
                  <a:pt x="68" y="18"/>
                  <a:pt x="68" y="18"/>
                </a:cubicBezTo>
                <a:cubicBezTo>
                  <a:pt x="64" y="18"/>
                  <a:pt x="64" y="18"/>
                  <a:pt x="64" y="18"/>
                </a:cubicBezTo>
                <a:cubicBezTo>
                  <a:pt x="64" y="20"/>
                  <a:pt x="63" y="21"/>
                  <a:pt x="61" y="21"/>
                </a:cubicBezTo>
                <a:cubicBezTo>
                  <a:pt x="7" y="21"/>
                  <a:pt x="7" y="21"/>
                  <a:pt x="7" y="21"/>
                </a:cubicBezTo>
                <a:cubicBezTo>
                  <a:pt x="5" y="21"/>
                  <a:pt x="4" y="20"/>
                  <a:pt x="4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4"/>
                  <a:pt x="0" y="14"/>
                  <a:pt x="0" y="14"/>
                </a:cubicBezTo>
                <a:cubicBezTo>
                  <a:pt x="34" y="0"/>
                  <a:pt x="34" y="0"/>
                  <a:pt x="34" y="0"/>
                </a:cubicBezTo>
                <a:lnTo>
                  <a:pt x="68" y="14"/>
                </a:lnTo>
                <a:close/>
                <a:moveTo>
                  <a:pt x="68" y="60"/>
                </a:moveTo>
                <a:cubicBezTo>
                  <a:pt x="68" y="64"/>
                  <a:pt x="68" y="64"/>
                  <a:pt x="68" y="6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58"/>
                  <a:pt x="1" y="57"/>
                  <a:pt x="2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7" y="57"/>
                  <a:pt x="68" y="58"/>
                  <a:pt x="68" y="60"/>
                </a:cubicBezTo>
                <a:close/>
                <a:moveTo>
                  <a:pt x="18" y="23"/>
                </a:moveTo>
                <a:cubicBezTo>
                  <a:pt x="18" y="50"/>
                  <a:pt x="18" y="50"/>
                  <a:pt x="18" y="50"/>
                </a:cubicBezTo>
                <a:cubicBezTo>
                  <a:pt x="23" y="50"/>
                  <a:pt x="23" y="50"/>
                  <a:pt x="23" y="50"/>
                </a:cubicBezTo>
                <a:cubicBezTo>
                  <a:pt x="23" y="23"/>
                  <a:pt x="23" y="23"/>
                  <a:pt x="23" y="23"/>
                </a:cubicBezTo>
                <a:cubicBezTo>
                  <a:pt x="32" y="23"/>
                  <a:pt x="32" y="23"/>
                  <a:pt x="32" y="23"/>
                </a:cubicBezTo>
                <a:cubicBezTo>
                  <a:pt x="32" y="50"/>
                  <a:pt x="32" y="50"/>
                  <a:pt x="32" y="50"/>
                </a:cubicBezTo>
                <a:cubicBezTo>
                  <a:pt x="36" y="50"/>
                  <a:pt x="36" y="50"/>
                  <a:pt x="36" y="50"/>
                </a:cubicBezTo>
                <a:cubicBezTo>
                  <a:pt x="36" y="23"/>
                  <a:pt x="36" y="23"/>
                  <a:pt x="36" y="2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50"/>
                  <a:pt x="45" y="50"/>
                  <a:pt x="45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23"/>
                  <a:pt x="50" y="23"/>
                  <a:pt x="50" y="23"/>
                </a:cubicBezTo>
                <a:cubicBezTo>
                  <a:pt x="59" y="23"/>
                  <a:pt x="59" y="23"/>
                  <a:pt x="59" y="23"/>
                </a:cubicBezTo>
                <a:cubicBezTo>
                  <a:pt x="59" y="50"/>
                  <a:pt x="59" y="50"/>
                  <a:pt x="59" y="50"/>
                </a:cubicBezTo>
                <a:cubicBezTo>
                  <a:pt x="61" y="50"/>
                  <a:pt x="61" y="50"/>
                  <a:pt x="61" y="50"/>
                </a:cubicBezTo>
                <a:cubicBezTo>
                  <a:pt x="63" y="50"/>
                  <a:pt x="64" y="51"/>
                  <a:pt x="64" y="53"/>
                </a:cubicBezTo>
                <a:cubicBezTo>
                  <a:pt x="64" y="55"/>
                  <a:pt x="64" y="55"/>
                  <a:pt x="64" y="55"/>
                </a:cubicBezTo>
                <a:cubicBezTo>
                  <a:pt x="4" y="55"/>
                  <a:pt x="4" y="55"/>
                  <a:pt x="4" y="55"/>
                </a:cubicBezTo>
                <a:cubicBezTo>
                  <a:pt x="4" y="53"/>
                  <a:pt x="4" y="53"/>
                  <a:pt x="4" y="53"/>
                </a:cubicBezTo>
                <a:cubicBezTo>
                  <a:pt x="4" y="51"/>
                  <a:pt x="5" y="50"/>
                  <a:pt x="7" y="50"/>
                </a:cubicBezTo>
                <a:cubicBezTo>
                  <a:pt x="9" y="50"/>
                  <a:pt x="9" y="50"/>
                  <a:pt x="9" y="50"/>
                </a:cubicBezTo>
                <a:cubicBezTo>
                  <a:pt x="9" y="23"/>
                  <a:pt x="9" y="23"/>
                  <a:pt x="9" y="23"/>
                </a:cubicBezTo>
                <a:lnTo>
                  <a:pt x="18" y="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1262" tIns="45631" rIns="91262" bIns="45631"/>
          <a:lstStyle/>
          <a:p>
            <a:endParaRPr lang="zh-CN" altLang="en-US"/>
          </a:p>
        </p:txBody>
      </p:sp>
      <p:sp>
        <p:nvSpPr>
          <p:cNvPr id="25610" name="Freeform 57"/>
          <p:cNvSpPr>
            <a:spLocks noEditPoints="1"/>
          </p:cNvSpPr>
          <p:nvPr/>
        </p:nvSpPr>
        <p:spPr bwMode="auto">
          <a:xfrm>
            <a:off x="5710555" y="3133089"/>
            <a:ext cx="347663" cy="307975"/>
          </a:xfrm>
          <a:custGeom>
            <a:avLst/>
            <a:gdLst>
              <a:gd name="T0" fmla="*/ 37441 w 65"/>
              <a:gd name="T1" fmla="*/ 47789 h 58"/>
              <a:gd name="T2" fmla="*/ 37441 w 65"/>
              <a:gd name="T3" fmla="*/ 302665 h 58"/>
              <a:gd name="T4" fmla="*/ 32092 w 65"/>
              <a:gd name="T5" fmla="*/ 307975 h 58"/>
              <a:gd name="T6" fmla="*/ 21395 w 65"/>
              <a:gd name="T7" fmla="*/ 307975 h 58"/>
              <a:gd name="T8" fmla="*/ 10697 w 65"/>
              <a:gd name="T9" fmla="*/ 302665 h 58"/>
              <a:gd name="T10" fmla="*/ 10697 w 65"/>
              <a:gd name="T11" fmla="*/ 47789 h 58"/>
              <a:gd name="T12" fmla="*/ 0 w 65"/>
              <a:gd name="T13" fmla="*/ 21240 h 58"/>
              <a:gd name="T14" fmla="*/ 26743 w 65"/>
              <a:gd name="T15" fmla="*/ 0 h 58"/>
              <a:gd name="T16" fmla="*/ 53487 w 65"/>
              <a:gd name="T17" fmla="*/ 21240 h 58"/>
              <a:gd name="T18" fmla="*/ 37441 w 65"/>
              <a:gd name="T19" fmla="*/ 47789 h 58"/>
              <a:gd name="T20" fmla="*/ 347663 w 65"/>
              <a:gd name="T21" fmla="*/ 191157 h 58"/>
              <a:gd name="T22" fmla="*/ 336966 w 65"/>
              <a:gd name="T23" fmla="*/ 201777 h 58"/>
              <a:gd name="T24" fmla="*/ 262084 w 65"/>
              <a:gd name="T25" fmla="*/ 228326 h 58"/>
              <a:gd name="T26" fmla="*/ 165809 w 65"/>
              <a:gd name="T27" fmla="*/ 196467 h 58"/>
              <a:gd name="T28" fmla="*/ 69533 w 65"/>
              <a:gd name="T29" fmla="*/ 228326 h 58"/>
              <a:gd name="T30" fmla="*/ 64184 w 65"/>
              <a:gd name="T31" fmla="*/ 228326 h 58"/>
              <a:gd name="T32" fmla="*/ 53487 w 65"/>
              <a:gd name="T33" fmla="*/ 217706 h 58"/>
              <a:gd name="T34" fmla="*/ 53487 w 65"/>
              <a:gd name="T35" fmla="*/ 69029 h 58"/>
              <a:gd name="T36" fmla="*/ 58835 w 65"/>
              <a:gd name="T37" fmla="*/ 58409 h 58"/>
              <a:gd name="T38" fmla="*/ 74881 w 65"/>
              <a:gd name="T39" fmla="*/ 47789 h 58"/>
              <a:gd name="T40" fmla="*/ 160460 w 65"/>
              <a:gd name="T41" fmla="*/ 21240 h 58"/>
              <a:gd name="T42" fmla="*/ 246038 w 65"/>
              <a:gd name="T43" fmla="*/ 47789 h 58"/>
              <a:gd name="T44" fmla="*/ 262084 w 65"/>
              <a:gd name="T45" fmla="*/ 53099 h 58"/>
              <a:gd name="T46" fmla="*/ 336966 w 65"/>
              <a:gd name="T47" fmla="*/ 21240 h 58"/>
              <a:gd name="T48" fmla="*/ 347663 w 65"/>
              <a:gd name="T49" fmla="*/ 37169 h 58"/>
              <a:gd name="T50" fmla="*/ 347663 w 65"/>
              <a:gd name="T51" fmla="*/ 191157 h 58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5" h="58">
                <a:moveTo>
                  <a:pt x="7" y="9"/>
                </a:moveTo>
                <a:cubicBezTo>
                  <a:pt x="7" y="57"/>
                  <a:pt x="7" y="57"/>
                  <a:pt x="7" y="57"/>
                </a:cubicBezTo>
                <a:cubicBezTo>
                  <a:pt x="7" y="57"/>
                  <a:pt x="7" y="58"/>
                  <a:pt x="6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3" y="58"/>
                  <a:pt x="2" y="57"/>
                  <a:pt x="2" y="57"/>
                </a:cubicBezTo>
                <a:cubicBezTo>
                  <a:pt x="2" y="9"/>
                  <a:pt x="2" y="9"/>
                  <a:pt x="2" y="9"/>
                </a:cubicBezTo>
                <a:cubicBezTo>
                  <a:pt x="1" y="8"/>
                  <a:pt x="0" y="6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7" y="0"/>
                  <a:pt x="10" y="2"/>
                  <a:pt x="10" y="4"/>
                </a:cubicBezTo>
                <a:cubicBezTo>
                  <a:pt x="10" y="6"/>
                  <a:pt x="9" y="8"/>
                  <a:pt x="7" y="9"/>
                </a:cubicBezTo>
                <a:close/>
                <a:moveTo>
                  <a:pt x="65" y="36"/>
                </a:moveTo>
                <a:cubicBezTo>
                  <a:pt x="65" y="37"/>
                  <a:pt x="65" y="38"/>
                  <a:pt x="63" y="38"/>
                </a:cubicBezTo>
                <a:cubicBezTo>
                  <a:pt x="59" y="41"/>
                  <a:pt x="54" y="43"/>
                  <a:pt x="49" y="43"/>
                </a:cubicBezTo>
                <a:cubicBezTo>
                  <a:pt x="43" y="43"/>
                  <a:pt x="39" y="37"/>
                  <a:pt x="31" y="37"/>
                </a:cubicBezTo>
                <a:cubicBezTo>
                  <a:pt x="25" y="37"/>
                  <a:pt x="19" y="40"/>
                  <a:pt x="13" y="43"/>
                </a:cubicBezTo>
                <a:cubicBezTo>
                  <a:pt x="13" y="43"/>
                  <a:pt x="12" y="43"/>
                  <a:pt x="12" y="43"/>
                </a:cubicBezTo>
                <a:cubicBezTo>
                  <a:pt x="11" y="43"/>
                  <a:pt x="10" y="42"/>
                  <a:pt x="10" y="41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2"/>
                  <a:pt x="10" y="11"/>
                  <a:pt x="11" y="11"/>
                </a:cubicBezTo>
                <a:cubicBezTo>
                  <a:pt x="12" y="10"/>
                  <a:pt x="13" y="9"/>
                  <a:pt x="14" y="9"/>
                </a:cubicBezTo>
                <a:cubicBezTo>
                  <a:pt x="19" y="7"/>
                  <a:pt x="24" y="4"/>
                  <a:pt x="30" y="4"/>
                </a:cubicBezTo>
                <a:cubicBezTo>
                  <a:pt x="36" y="4"/>
                  <a:pt x="40" y="6"/>
                  <a:pt x="46" y="9"/>
                </a:cubicBezTo>
                <a:cubicBezTo>
                  <a:pt x="47" y="9"/>
                  <a:pt x="48" y="10"/>
                  <a:pt x="49" y="10"/>
                </a:cubicBezTo>
                <a:cubicBezTo>
                  <a:pt x="55" y="10"/>
                  <a:pt x="61" y="4"/>
                  <a:pt x="63" y="4"/>
                </a:cubicBezTo>
                <a:cubicBezTo>
                  <a:pt x="64" y="4"/>
                  <a:pt x="65" y="6"/>
                  <a:pt x="65" y="7"/>
                </a:cubicBezTo>
                <a:lnTo>
                  <a:pt x="65" y="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1262" tIns="45631" rIns="91262" bIns="45631"/>
          <a:lstStyle/>
          <a:p>
            <a:endParaRPr lang="zh-CN" altLang="en-US"/>
          </a:p>
        </p:txBody>
      </p:sp>
      <p:sp>
        <p:nvSpPr>
          <p:cNvPr id="25611" name="Freeform 66"/>
          <p:cNvSpPr>
            <a:spLocks noEditPoints="1"/>
          </p:cNvSpPr>
          <p:nvPr/>
        </p:nvSpPr>
        <p:spPr bwMode="auto">
          <a:xfrm>
            <a:off x="5761355" y="1798001"/>
            <a:ext cx="257175" cy="300038"/>
          </a:xfrm>
          <a:custGeom>
            <a:avLst/>
            <a:gdLst>
              <a:gd name="T0" fmla="*/ 257175 w 55"/>
              <a:gd name="T1" fmla="*/ 42193 h 64"/>
              <a:gd name="T2" fmla="*/ 257175 w 55"/>
              <a:gd name="T3" fmla="*/ 65633 h 64"/>
              <a:gd name="T4" fmla="*/ 126250 w 55"/>
              <a:gd name="T5" fmla="*/ 107826 h 64"/>
              <a:gd name="T6" fmla="*/ 0 w 55"/>
              <a:gd name="T7" fmla="*/ 65633 h 64"/>
              <a:gd name="T8" fmla="*/ 0 w 55"/>
              <a:gd name="T9" fmla="*/ 42193 h 64"/>
              <a:gd name="T10" fmla="*/ 126250 w 55"/>
              <a:gd name="T11" fmla="*/ 0 h 64"/>
              <a:gd name="T12" fmla="*/ 257175 w 55"/>
              <a:gd name="T13" fmla="*/ 42193 h 64"/>
              <a:gd name="T14" fmla="*/ 257175 w 55"/>
              <a:gd name="T15" fmla="*/ 98450 h 64"/>
              <a:gd name="T16" fmla="*/ 257175 w 55"/>
              <a:gd name="T17" fmla="*/ 126579 h 64"/>
              <a:gd name="T18" fmla="*/ 126250 w 55"/>
              <a:gd name="T19" fmla="*/ 173459 h 64"/>
              <a:gd name="T20" fmla="*/ 0 w 55"/>
              <a:gd name="T21" fmla="*/ 126579 h 64"/>
              <a:gd name="T22" fmla="*/ 0 w 55"/>
              <a:gd name="T23" fmla="*/ 98450 h 64"/>
              <a:gd name="T24" fmla="*/ 126250 w 55"/>
              <a:gd name="T25" fmla="*/ 126579 h 64"/>
              <a:gd name="T26" fmla="*/ 257175 w 55"/>
              <a:gd name="T27" fmla="*/ 98450 h 64"/>
              <a:gd name="T28" fmla="*/ 257175 w 55"/>
              <a:gd name="T29" fmla="*/ 164083 h 64"/>
              <a:gd name="T30" fmla="*/ 257175 w 55"/>
              <a:gd name="T31" fmla="*/ 192212 h 64"/>
              <a:gd name="T32" fmla="*/ 126250 w 55"/>
              <a:gd name="T33" fmla="*/ 234405 h 64"/>
              <a:gd name="T34" fmla="*/ 0 w 55"/>
              <a:gd name="T35" fmla="*/ 192212 h 64"/>
              <a:gd name="T36" fmla="*/ 0 w 55"/>
              <a:gd name="T37" fmla="*/ 164083 h 64"/>
              <a:gd name="T38" fmla="*/ 126250 w 55"/>
              <a:gd name="T39" fmla="*/ 192212 h 64"/>
              <a:gd name="T40" fmla="*/ 257175 w 55"/>
              <a:gd name="T41" fmla="*/ 164083 h 64"/>
              <a:gd name="T42" fmla="*/ 257175 w 55"/>
              <a:gd name="T43" fmla="*/ 229717 h 64"/>
              <a:gd name="T44" fmla="*/ 257175 w 55"/>
              <a:gd name="T45" fmla="*/ 257845 h 64"/>
              <a:gd name="T46" fmla="*/ 126250 w 55"/>
              <a:gd name="T47" fmla="*/ 300038 h 64"/>
              <a:gd name="T48" fmla="*/ 0 w 55"/>
              <a:gd name="T49" fmla="*/ 257845 h 64"/>
              <a:gd name="T50" fmla="*/ 0 w 55"/>
              <a:gd name="T51" fmla="*/ 229717 h 64"/>
              <a:gd name="T52" fmla="*/ 126250 w 55"/>
              <a:gd name="T53" fmla="*/ 257845 h 64"/>
              <a:gd name="T54" fmla="*/ 257175 w 55"/>
              <a:gd name="T55" fmla="*/ 229717 h 6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55" h="64">
                <a:moveTo>
                  <a:pt x="55" y="9"/>
                </a:moveTo>
                <a:cubicBezTo>
                  <a:pt x="55" y="14"/>
                  <a:pt x="55" y="14"/>
                  <a:pt x="55" y="14"/>
                </a:cubicBezTo>
                <a:cubicBezTo>
                  <a:pt x="55" y="19"/>
                  <a:pt x="42" y="23"/>
                  <a:pt x="27" y="23"/>
                </a:cubicBezTo>
                <a:cubicBezTo>
                  <a:pt x="12" y="23"/>
                  <a:pt x="0" y="19"/>
                  <a:pt x="0" y="14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12" y="0"/>
                  <a:pt x="27" y="0"/>
                </a:cubicBezTo>
                <a:cubicBezTo>
                  <a:pt x="42" y="0"/>
                  <a:pt x="55" y="4"/>
                  <a:pt x="55" y="9"/>
                </a:cubicBezTo>
                <a:close/>
                <a:moveTo>
                  <a:pt x="55" y="21"/>
                </a:moveTo>
                <a:cubicBezTo>
                  <a:pt x="55" y="27"/>
                  <a:pt x="55" y="27"/>
                  <a:pt x="55" y="27"/>
                </a:cubicBezTo>
                <a:cubicBezTo>
                  <a:pt x="55" y="32"/>
                  <a:pt x="42" y="37"/>
                  <a:pt x="27" y="37"/>
                </a:cubicBezTo>
                <a:cubicBezTo>
                  <a:pt x="12" y="37"/>
                  <a:pt x="0" y="32"/>
                  <a:pt x="0" y="27"/>
                </a:cubicBezTo>
                <a:cubicBezTo>
                  <a:pt x="0" y="21"/>
                  <a:pt x="0" y="21"/>
                  <a:pt x="0" y="21"/>
                </a:cubicBezTo>
                <a:cubicBezTo>
                  <a:pt x="6" y="25"/>
                  <a:pt x="16" y="27"/>
                  <a:pt x="27" y="27"/>
                </a:cubicBezTo>
                <a:cubicBezTo>
                  <a:pt x="38" y="27"/>
                  <a:pt x="49" y="25"/>
                  <a:pt x="55" y="21"/>
                </a:cubicBezTo>
                <a:close/>
                <a:moveTo>
                  <a:pt x="55" y="35"/>
                </a:moveTo>
                <a:cubicBezTo>
                  <a:pt x="55" y="41"/>
                  <a:pt x="55" y="41"/>
                  <a:pt x="55" y="41"/>
                </a:cubicBezTo>
                <a:cubicBezTo>
                  <a:pt x="55" y="46"/>
                  <a:pt x="42" y="50"/>
                  <a:pt x="27" y="50"/>
                </a:cubicBezTo>
                <a:cubicBezTo>
                  <a:pt x="12" y="50"/>
                  <a:pt x="0" y="46"/>
                  <a:pt x="0" y="41"/>
                </a:cubicBezTo>
                <a:cubicBezTo>
                  <a:pt x="0" y="35"/>
                  <a:pt x="0" y="35"/>
                  <a:pt x="0" y="35"/>
                </a:cubicBezTo>
                <a:cubicBezTo>
                  <a:pt x="6" y="39"/>
                  <a:pt x="16" y="41"/>
                  <a:pt x="27" y="41"/>
                </a:cubicBezTo>
                <a:cubicBezTo>
                  <a:pt x="38" y="41"/>
                  <a:pt x="49" y="39"/>
                  <a:pt x="55" y="35"/>
                </a:cubicBezTo>
                <a:close/>
                <a:moveTo>
                  <a:pt x="55" y="49"/>
                </a:moveTo>
                <a:cubicBezTo>
                  <a:pt x="55" y="55"/>
                  <a:pt x="55" y="55"/>
                  <a:pt x="55" y="55"/>
                </a:cubicBezTo>
                <a:cubicBezTo>
                  <a:pt x="55" y="60"/>
                  <a:pt x="42" y="64"/>
                  <a:pt x="27" y="64"/>
                </a:cubicBezTo>
                <a:cubicBezTo>
                  <a:pt x="12" y="64"/>
                  <a:pt x="0" y="60"/>
                  <a:pt x="0" y="55"/>
                </a:cubicBezTo>
                <a:cubicBezTo>
                  <a:pt x="0" y="49"/>
                  <a:pt x="0" y="49"/>
                  <a:pt x="0" y="49"/>
                </a:cubicBezTo>
                <a:cubicBezTo>
                  <a:pt x="6" y="53"/>
                  <a:pt x="16" y="55"/>
                  <a:pt x="27" y="55"/>
                </a:cubicBezTo>
                <a:cubicBezTo>
                  <a:pt x="38" y="55"/>
                  <a:pt x="49" y="53"/>
                  <a:pt x="55" y="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1262" tIns="45631" rIns="91262" bIns="45631"/>
          <a:lstStyle/>
          <a:p>
            <a:endParaRPr lang="zh-CN" altLang="en-US"/>
          </a:p>
        </p:txBody>
      </p:sp>
      <p:sp>
        <p:nvSpPr>
          <p:cNvPr id="25613" name="Rectangle 35"/>
          <p:cNvSpPr>
            <a:spLocks noChangeArrowheads="1"/>
          </p:cNvSpPr>
          <p:nvPr/>
        </p:nvSpPr>
        <p:spPr bwMode="auto">
          <a:xfrm>
            <a:off x="4694555" y="1569401"/>
            <a:ext cx="200025" cy="752475"/>
          </a:xfrm>
          <a:prstGeom prst="rect">
            <a:avLst/>
          </a:prstGeom>
          <a:solidFill>
            <a:srgbClr val="69C2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/>
          <a:p>
            <a:pPr algn="ctr" defTabSz="1028700" eaLnBrk="1" hangingPunct="1"/>
            <a:endParaRPr lang="en-US" altLang="zh-CN" sz="2600">
              <a:solidFill>
                <a:srgbClr val="262626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5614" name="Rectangle 36"/>
          <p:cNvSpPr>
            <a:spLocks noChangeArrowheads="1"/>
          </p:cNvSpPr>
          <p:nvPr/>
        </p:nvSpPr>
        <p:spPr bwMode="auto">
          <a:xfrm>
            <a:off x="4694555" y="2131376"/>
            <a:ext cx="200025" cy="750888"/>
          </a:xfrm>
          <a:prstGeom prst="rect">
            <a:avLst/>
          </a:prstGeom>
          <a:solidFill>
            <a:srgbClr val="1E9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/>
          <a:p>
            <a:pPr algn="ctr" defTabSz="1028700" eaLnBrk="1" hangingPunct="1"/>
            <a:endParaRPr lang="en-US" altLang="zh-CN" sz="2600">
              <a:solidFill>
                <a:srgbClr val="262626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5615" name="Rectangle 37"/>
          <p:cNvSpPr>
            <a:spLocks noChangeArrowheads="1"/>
          </p:cNvSpPr>
          <p:nvPr/>
        </p:nvSpPr>
        <p:spPr bwMode="auto">
          <a:xfrm>
            <a:off x="4694555" y="2882264"/>
            <a:ext cx="200025" cy="752475"/>
          </a:xfrm>
          <a:prstGeom prst="rect">
            <a:avLst/>
          </a:prstGeom>
          <a:solidFill>
            <a:srgbClr val="69C2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/>
          <a:p>
            <a:pPr algn="ctr" defTabSz="1028700" eaLnBrk="1" hangingPunct="1"/>
            <a:endParaRPr lang="en-US" altLang="zh-CN" sz="2600">
              <a:solidFill>
                <a:srgbClr val="262626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5616" name="Rectangle 30"/>
          <p:cNvSpPr>
            <a:spLocks noChangeArrowheads="1"/>
          </p:cNvSpPr>
          <p:nvPr/>
        </p:nvSpPr>
        <p:spPr bwMode="auto">
          <a:xfrm>
            <a:off x="4694555" y="3625214"/>
            <a:ext cx="200025" cy="752475"/>
          </a:xfrm>
          <a:prstGeom prst="rect">
            <a:avLst/>
          </a:prstGeom>
          <a:solidFill>
            <a:srgbClr val="1E9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/>
          <a:p>
            <a:pPr algn="ctr" defTabSz="1028700" eaLnBrk="1" hangingPunct="1"/>
            <a:endParaRPr lang="en-US" altLang="zh-CN" sz="2600">
              <a:solidFill>
                <a:srgbClr val="262626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5617" name="Pentagon 31"/>
          <p:cNvSpPr>
            <a:spLocks noChangeArrowheads="1"/>
          </p:cNvSpPr>
          <p:nvPr/>
        </p:nvSpPr>
        <p:spPr bwMode="auto">
          <a:xfrm>
            <a:off x="2918143" y="3550601"/>
            <a:ext cx="1749425" cy="836613"/>
          </a:xfrm>
          <a:prstGeom prst="homePlate">
            <a:avLst>
              <a:gd name="adj" fmla="val 50002"/>
            </a:avLst>
          </a:prstGeom>
          <a:solidFill>
            <a:srgbClr val="1E9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/>
          <a:p>
            <a:pPr algn="ctr" defTabSz="1028700" eaLnBrk="1" hangingPunct="1"/>
            <a:endParaRPr lang="en-US" altLang="zh-CN" sz="2600">
              <a:solidFill>
                <a:srgbClr val="262626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5618" name="Freeform 152"/>
          <p:cNvSpPr>
            <a:spLocks noEditPoints="1"/>
          </p:cNvSpPr>
          <p:nvPr/>
        </p:nvSpPr>
        <p:spPr bwMode="auto">
          <a:xfrm>
            <a:off x="3443605" y="3791901"/>
            <a:ext cx="385763" cy="355600"/>
          </a:xfrm>
          <a:custGeom>
            <a:avLst/>
            <a:gdLst>
              <a:gd name="T0" fmla="*/ 385763 w 67"/>
              <a:gd name="T1" fmla="*/ 114710 h 62"/>
              <a:gd name="T2" fmla="*/ 264852 w 67"/>
              <a:gd name="T3" fmla="*/ 206477 h 62"/>
              <a:gd name="T4" fmla="*/ 241822 w 67"/>
              <a:gd name="T5" fmla="*/ 229419 h 62"/>
              <a:gd name="T6" fmla="*/ 224549 w 67"/>
              <a:gd name="T7" fmla="*/ 269568 h 62"/>
              <a:gd name="T8" fmla="*/ 253337 w 67"/>
              <a:gd name="T9" fmla="*/ 298245 h 62"/>
              <a:gd name="T10" fmla="*/ 299398 w 67"/>
              <a:gd name="T11" fmla="*/ 332658 h 62"/>
              <a:gd name="T12" fmla="*/ 299398 w 67"/>
              <a:gd name="T13" fmla="*/ 349865 h 62"/>
              <a:gd name="T14" fmla="*/ 293640 w 67"/>
              <a:gd name="T15" fmla="*/ 355600 h 62"/>
              <a:gd name="T16" fmla="*/ 97880 w 67"/>
              <a:gd name="T17" fmla="*/ 355600 h 62"/>
              <a:gd name="T18" fmla="*/ 92123 w 67"/>
              <a:gd name="T19" fmla="*/ 349865 h 62"/>
              <a:gd name="T20" fmla="*/ 92123 w 67"/>
              <a:gd name="T21" fmla="*/ 332658 h 62"/>
              <a:gd name="T22" fmla="*/ 138184 w 67"/>
              <a:gd name="T23" fmla="*/ 298245 h 62"/>
              <a:gd name="T24" fmla="*/ 166972 w 67"/>
              <a:gd name="T25" fmla="*/ 269568 h 62"/>
              <a:gd name="T26" fmla="*/ 149699 w 67"/>
              <a:gd name="T27" fmla="*/ 229419 h 62"/>
              <a:gd name="T28" fmla="*/ 126668 w 67"/>
              <a:gd name="T29" fmla="*/ 206477 h 62"/>
              <a:gd name="T30" fmla="*/ 0 w 67"/>
              <a:gd name="T31" fmla="*/ 114710 h 62"/>
              <a:gd name="T32" fmla="*/ 0 w 67"/>
              <a:gd name="T33" fmla="*/ 86032 h 62"/>
              <a:gd name="T34" fmla="*/ 23031 w 67"/>
              <a:gd name="T35" fmla="*/ 63090 h 62"/>
              <a:gd name="T36" fmla="*/ 92123 w 67"/>
              <a:gd name="T37" fmla="*/ 63090 h 62"/>
              <a:gd name="T38" fmla="*/ 92123 w 67"/>
              <a:gd name="T39" fmla="*/ 40148 h 62"/>
              <a:gd name="T40" fmla="*/ 126668 w 67"/>
              <a:gd name="T41" fmla="*/ 0 h 62"/>
              <a:gd name="T42" fmla="*/ 259095 w 67"/>
              <a:gd name="T43" fmla="*/ 0 h 62"/>
              <a:gd name="T44" fmla="*/ 299398 w 67"/>
              <a:gd name="T45" fmla="*/ 40148 h 62"/>
              <a:gd name="T46" fmla="*/ 299398 w 67"/>
              <a:gd name="T47" fmla="*/ 63090 h 62"/>
              <a:gd name="T48" fmla="*/ 362732 w 67"/>
              <a:gd name="T49" fmla="*/ 63090 h 62"/>
              <a:gd name="T50" fmla="*/ 385763 w 67"/>
              <a:gd name="T51" fmla="*/ 86032 h 62"/>
              <a:gd name="T52" fmla="*/ 385763 w 67"/>
              <a:gd name="T53" fmla="*/ 114710 h 62"/>
              <a:gd name="T54" fmla="*/ 92123 w 67"/>
              <a:gd name="T55" fmla="*/ 91768 h 62"/>
              <a:gd name="T56" fmla="*/ 34546 w 67"/>
              <a:gd name="T57" fmla="*/ 91768 h 62"/>
              <a:gd name="T58" fmla="*/ 34546 w 67"/>
              <a:gd name="T59" fmla="*/ 114710 h 62"/>
              <a:gd name="T60" fmla="*/ 109395 w 67"/>
              <a:gd name="T61" fmla="*/ 177800 h 62"/>
              <a:gd name="T62" fmla="*/ 92123 w 67"/>
              <a:gd name="T63" fmla="*/ 91768 h 62"/>
              <a:gd name="T64" fmla="*/ 356975 w 67"/>
              <a:gd name="T65" fmla="*/ 91768 h 62"/>
              <a:gd name="T66" fmla="*/ 299398 w 67"/>
              <a:gd name="T67" fmla="*/ 91768 h 62"/>
              <a:gd name="T68" fmla="*/ 282125 w 67"/>
              <a:gd name="T69" fmla="*/ 177800 h 62"/>
              <a:gd name="T70" fmla="*/ 356975 w 67"/>
              <a:gd name="T71" fmla="*/ 114710 h 62"/>
              <a:gd name="T72" fmla="*/ 356975 w 67"/>
              <a:gd name="T73" fmla="*/ 91768 h 6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1262" tIns="45631" rIns="91262" bIns="45631"/>
          <a:lstStyle/>
          <a:p>
            <a:endParaRPr lang="zh-CN" altLang="en-US"/>
          </a:p>
        </p:txBody>
      </p:sp>
      <p:sp>
        <p:nvSpPr>
          <p:cNvPr id="25621" name="TextBox 13"/>
          <p:cNvSpPr txBox="1">
            <a:spLocks noChangeArrowheads="1"/>
          </p:cNvSpPr>
          <p:nvPr/>
        </p:nvSpPr>
        <p:spPr bwMode="auto">
          <a:xfrm>
            <a:off x="998855" y="2208211"/>
            <a:ext cx="1754188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1pPr>
            <a:lvl2pPr marL="742950" indent="-285750" defTabSz="9112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2pPr>
            <a:lvl3pPr marL="1143000" indent="-228600" defTabSz="9112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3pPr>
            <a:lvl4pPr marL="1600200" indent="-228600" defTabSz="9112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4pPr>
            <a:lvl5pPr marL="2057400" indent="-228600" defTabSz="9112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预训练</a:t>
            </a:r>
          </a:p>
        </p:txBody>
      </p:sp>
      <p:sp>
        <p:nvSpPr>
          <p:cNvPr id="25622" name="TextBox 13"/>
          <p:cNvSpPr txBox="1">
            <a:spLocks noChangeArrowheads="1"/>
          </p:cNvSpPr>
          <p:nvPr/>
        </p:nvSpPr>
        <p:spPr bwMode="auto">
          <a:xfrm>
            <a:off x="938530" y="2472689"/>
            <a:ext cx="175101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1pPr>
            <a:lvl2pPr marL="742950" indent="-285750" defTabSz="9112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2pPr>
            <a:lvl3pPr marL="1143000" indent="-228600" defTabSz="9112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3pPr>
            <a:lvl4pPr marL="1600200" indent="-228600" defTabSz="9112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4pPr>
            <a:lvl5pPr marL="2057400" indent="-228600" defTabSz="9112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通过大规模预训练，学习新增</a:t>
            </a:r>
            <a:r>
              <a:rPr lang="en-US" altLang="zh-CN" sz="1400" dirty="0" smtClean="0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token</a:t>
            </a:r>
            <a:r>
              <a:rPr lang="zh-CN" altLang="en-US" sz="1400" dirty="0" smtClean="0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的表示</a:t>
            </a:r>
            <a:endParaRPr lang="zh-CN" altLang="en-US" sz="1400" dirty="0">
              <a:solidFill>
                <a:srgbClr val="445469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5623" name="TextBox 13"/>
          <p:cNvSpPr txBox="1">
            <a:spLocks noChangeArrowheads="1"/>
          </p:cNvSpPr>
          <p:nvPr/>
        </p:nvSpPr>
        <p:spPr bwMode="auto">
          <a:xfrm>
            <a:off x="995680" y="3634739"/>
            <a:ext cx="1754188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1pPr>
            <a:lvl2pPr marL="742950" indent="-285750" defTabSz="9112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2pPr>
            <a:lvl3pPr marL="1143000" indent="-228600" defTabSz="9112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3pPr>
            <a:lvl4pPr marL="1600200" indent="-228600" defTabSz="9112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4pPr>
            <a:lvl5pPr marL="2057400" indent="-228600" defTabSz="9112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en-US" altLang="zh-CN" sz="1600" b="1" dirty="0" err="1" smtClean="0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DeepSpeed</a:t>
            </a:r>
            <a:endParaRPr lang="zh-CN" altLang="en-US" sz="1600" b="1" dirty="0">
              <a:solidFill>
                <a:srgbClr val="445469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5624" name="TextBox 13"/>
          <p:cNvSpPr txBox="1">
            <a:spLocks noChangeArrowheads="1"/>
          </p:cNvSpPr>
          <p:nvPr/>
        </p:nvSpPr>
        <p:spPr bwMode="auto">
          <a:xfrm>
            <a:off x="998855" y="3937951"/>
            <a:ext cx="1751013" cy="473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1pPr>
            <a:lvl2pPr marL="742950" indent="-285750" defTabSz="9112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2pPr>
            <a:lvl3pPr marL="1143000" indent="-228600" defTabSz="9112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3pPr>
            <a:lvl4pPr marL="1600200" indent="-228600" defTabSz="9112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4pPr>
            <a:lvl5pPr marL="2057400" indent="-228600" defTabSz="9112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分布式训练工具，</a:t>
            </a:r>
            <a:endParaRPr lang="en-US" altLang="zh-CN" sz="1400" dirty="0" smtClean="0">
              <a:solidFill>
                <a:srgbClr val="445469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algn="r" eaLnBrk="1" hangingPunct="1"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加速模型训练</a:t>
            </a:r>
            <a:endParaRPr lang="zh-CN" altLang="en-US" sz="1400" dirty="0">
              <a:solidFill>
                <a:srgbClr val="445469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5625" name="TextBox 13"/>
          <p:cNvSpPr txBox="1">
            <a:spLocks noChangeArrowheads="1"/>
          </p:cNvSpPr>
          <p:nvPr/>
        </p:nvSpPr>
        <p:spPr bwMode="auto">
          <a:xfrm>
            <a:off x="6844030" y="1649411"/>
            <a:ext cx="175260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1pPr>
            <a:lvl2pPr marL="742950" indent="-285750" defTabSz="9112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2pPr>
            <a:lvl3pPr marL="1143000" indent="-228600" defTabSz="9112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3pPr>
            <a:lvl4pPr marL="1600200" indent="-228600" defTabSz="9112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4pPr>
            <a:lvl5pPr marL="2057400" indent="-228600" defTabSz="9112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 dirty="0" smtClean="0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词表扩充</a:t>
            </a:r>
            <a:endParaRPr lang="zh-CN" altLang="en-US" sz="1600" b="1" dirty="0">
              <a:solidFill>
                <a:srgbClr val="445469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5626" name="TextBox 13"/>
          <p:cNvSpPr txBox="1">
            <a:spLocks noChangeArrowheads="1"/>
          </p:cNvSpPr>
          <p:nvPr/>
        </p:nvSpPr>
        <p:spPr bwMode="auto">
          <a:xfrm>
            <a:off x="6847205" y="1894839"/>
            <a:ext cx="1749425" cy="473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1pPr>
            <a:lvl2pPr marL="742950" indent="-285750" defTabSz="9112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2pPr>
            <a:lvl3pPr marL="1143000" indent="-228600" defTabSz="9112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3pPr>
            <a:lvl4pPr marL="1600200" indent="-228600" defTabSz="9112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4pPr>
            <a:lvl5pPr marL="2057400" indent="-228600" defTabSz="9112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400" dirty="0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优化</a:t>
            </a:r>
            <a:r>
              <a:rPr lang="zh-CN" altLang="en-US" sz="1400" dirty="0" smtClean="0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中文效果，</a:t>
            </a:r>
            <a:endParaRPr lang="en-US" altLang="zh-CN" sz="1400" dirty="0" smtClean="0">
              <a:solidFill>
                <a:srgbClr val="445469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提高编解码效率</a:t>
            </a:r>
            <a:endParaRPr lang="zh-CN" altLang="en-US" sz="1400" dirty="0">
              <a:solidFill>
                <a:srgbClr val="445469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5627" name="TextBox 13"/>
          <p:cNvSpPr txBox="1">
            <a:spLocks noChangeArrowheads="1"/>
          </p:cNvSpPr>
          <p:nvPr/>
        </p:nvSpPr>
        <p:spPr bwMode="auto">
          <a:xfrm>
            <a:off x="6790055" y="3001961"/>
            <a:ext cx="175260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1pPr>
            <a:lvl2pPr marL="742950" indent="-285750" defTabSz="9112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2pPr>
            <a:lvl3pPr marL="1143000" indent="-228600" defTabSz="9112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3pPr>
            <a:lvl4pPr marL="1600200" indent="-228600" defTabSz="9112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4pPr>
            <a:lvl5pPr marL="2057400" indent="-228600" defTabSz="9112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 dirty="0" smtClean="0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指令精调</a:t>
            </a:r>
            <a:endParaRPr lang="zh-CN" altLang="en-US" sz="1600" b="1" dirty="0">
              <a:solidFill>
                <a:srgbClr val="445469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5628" name="TextBox 13"/>
          <p:cNvSpPr txBox="1">
            <a:spLocks noChangeArrowheads="1"/>
          </p:cNvSpPr>
          <p:nvPr/>
        </p:nvSpPr>
        <p:spPr bwMode="auto">
          <a:xfrm>
            <a:off x="6790055" y="3247389"/>
            <a:ext cx="1749425" cy="473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9112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1pPr>
            <a:lvl2pPr marL="742950" indent="-285750" defTabSz="9112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2pPr>
            <a:lvl3pPr marL="1143000" indent="-228600" defTabSz="9112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3pPr>
            <a:lvl4pPr marL="1600200" indent="-228600" defTabSz="9112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4pPr>
            <a:lvl5pPr marL="2057400" indent="-228600" defTabSz="9112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更好的理解指令，</a:t>
            </a:r>
            <a:endParaRPr lang="en-US" altLang="zh-CN" sz="1400" dirty="0" smtClean="0">
              <a:solidFill>
                <a:srgbClr val="445469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完成下游任务</a:t>
            </a:r>
            <a:endParaRPr lang="zh-CN" altLang="en-US" sz="1400" dirty="0">
              <a:solidFill>
                <a:srgbClr val="445469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03" name="Freeform 66"/>
          <p:cNvSpPr>
            <a:spLocks noEditPoints="1"/>
          </p:cNvSpPr>
          <p:nvPr/>
        </p:nvSpPr>
        <p:spPr bwMode="auto">
          <a:xfrm>
            <a:off x="5761355" y="933450"/>
            <a:ext cx="257175" cy="300038"/>
          </a:xfrm>
          <a:custGeom>
            <a:avLst/>
            <a:gdLst>
              <a:gd name="T0" fmla="*/ 257175 w 55"/>
              <a:gd name="T1" fmla="*/ 42193 h 64"/>
              <a:gd name="T2" fmla="*/ 257175 w 55"/>
              <a:gd name="T3" fmla="*/ 65633 h 64"/>
              <a:gd name="T4" fmla="*/ 126250 w 55"/>
              <a:gd name="T5" fmla="*/ 107826 h 64"/>
              <a:gd name="T6" fmla="*/ 0 w 55"/>
              <a:gd name="T7" fmla="*/ 65633 h 64"/>
              <a:gd name="T8" fmla="*/ 0 w 55"/>
              <a:gd name="T9" fmla="*/ 42193 h 64"/>
              <a:gd name="T10" fmla="*/ 126250 w 55"/>
              <a:gd name="T11" fmla="*/ 0 h 64"/>
              <a:gd name="T12" fmla="*/ 257175 w 55"/>
              <a:gd name="T13" fmla="*/ 42193 h 64"/>
              <a:gd name="T14" fmla="*/ 257175 w 55"/>
              <a:gd name="T15" fmla="*/ 98450 h 64"/>
              <a:gd name="T16" fmla="*/ 257175 w 55"/>
              <a:gd name="T17" fmla="*/ 126579 h 64"/>
              <a:gd name="T18" fmla="*/ 126250 w 55"/>
              <a:gd name="T19" fmla="*/ 173459 h 64"/>
              <a:gd name="T20" fmla="*/ 0 w 55"/>
              <a:gd name="T21" fmla="*/ 126579 h 64"/>
              <a:gd name="T22" fmla="*/ 0 w 55"/>
              <a:gd name="T23" fmla="*/ 98450 h 64"/>
              <a:gd name="T24" fmla="*/ 126250 w 55"/>
              <a:gd name="T25" fmla="*/ 126579 h 64"/>
              <a:gd name="T26" fmla="*/ 257175 w 55"/>
              <a:gd name="T27" fmla="*/ 98450 h 64"/>
              <a:gd name="T28" fmla="*/ 257175 w 55"/>
              <a:gd name="T29" fmla="*/ 164083 h 64"/>
              <a:gd name="T30" fmla="*/ 257175 w 55"/>
              <a:gd name="T31" fmla="*/ 192212 h 64"/>
              <a:gd name="T32" fmla="*/ 126250 w 55"/>
              <a:gd name="T33" fmla="*/ 234405 h 64"/>
              <a:gd name="T34" fmla="*/ 0 w 55"/>
              <a:gd name="T35" fmla="*/ 192212 h 64"/>
              <a:gd name="T36" fmla="*/ 0 w 55"/>
              <a:gd name="T37" fmla="*/ 164083 h 64"/>
              <a:gd name="T38" fmla="*/ 126250 w 55"/>
              <a:gd name="T39" fmla="*/ 192212 h 64"/>
              <a:gd name="T40" fmla="*/ 257175 w 55"/>
              <a:gd name="T41" fmla="*/ 164083 h 64"/>
              <a:gd name="T42" fmla="*/ 257175 w 55"/>
              <a:gd name="T43" fmla="*/ 229717 h 64"/>
              <a:gd name="T44" fmla="*/ 257175 w 55"/>
              <a:gd name="T45" fmla="*/ 257845 h 64"/>
              <a:gd name="T46" fmla="*/ 126250 w 55"/>
              <a:gd name="T47" fmla="*/ 300038 h 64"/>
              <a:gd name="T48" fmla="*/ 0 w 55"/>
              <a:gd name="T49" fmla="*/ 257845 h 64"/>
              <a:gd name="T50" fmla="*/ 0 w 55"/>
              <a:gd name="T51" fmla="*/ 229717 h 64"/>
              <a:gd name="T52" fmla="*/ 126250 w 55"/>
              <a:gd name="T53" fmla="*/ 257845 h 64"/>
              <a:gd name="T54" fmla="*/ 257175 w 55"/>
              <a:gd name="T55" fmla="*/ 229717 h 6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55" h="64">
                <a:moveTo>
                  <a:pt x="55" y="9"/>
                </a:moveTo>
                <a:cubicBezTo>
                  <a:pt x="55" y="14"/>
                  <a:pt x="55" y="14"/>
                  <a:pt x="55" y="14"/>
                </a:cubicBezTo>
                <a:cubicBezTo>
                  <a:pt x="55" y="19"/>
                  <a:pt x="42" y="23"/>
                  <a:pt x="27" y="23"/>
                </a:cubicBezTo>
                <a:cubicBezTo>
                  <a:pt x="12" y="23"/>
                  <a:pt x="0" y="19"/>
                  <a:pt x="0" y="14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12" y="0"/>
                  <a:pt x="27" y="0"/>
                </a:cubicBezTo>
                <a:cubicBezTo>
                  <a:pt x="42" y="0"/>
                  <a:pt x="55" y="4"/>
                  <a:pt x="55" y="9"/>
                </a:cubicBezTo>
                <a:close/>
                <a:moveTo>
                  <a:pt x="55" y="21"/>
                </a:moveTo>
                <a:cubicBezTo>
                  <a:pt x="55" y="27"/>
                  <a:pt x="55" y="27"/>
                  <a:pt x="55" y="27"/>
                </a:cubicBezTo>
                <a:cubicBezTo>
                  <a:pt x="55" y="32"/>
                  <a:pt x="42" y="37"/>
                  <a:pt x="27" y="37"/>
                </a:cubicBezTo>
                <a:cubicBezTo>
                  <a:pt x="12" y="37"/>
                  <a:pt x="0" y="32"/>
                  <a:pt x="0" y="27"/>
                </a:cubicBezTo>
                <a:cubicBezTo>
                  <a:pt x="0" y="21"/>
                  <a:pt x="0" y="21"/>
                  <a:pt x="0" y="21"/>
                </a:cubicBezTo>
                <a:cubicBezTo>
                  <a:pt x="6" y="25"/>
                  <a:pt x="16" y="27"/>
                  <a:pt x="27" y="27"/>
                </a:cubicBezTo>
                <a:cubicBezTo>
                  <a:pt x="38" y="27"/>
                  <a:pt x="49" y="25"/>
                  <a:pt x="55" y="21"/>
                </a:cubicBezTo>
                <a:close/>
                <a:moveTo>
                  <a:pt x="55" y="35"/>
                </a:moveTo>
                <a:cubicBezTo>
                  <a:pt x="55" y="41"/>
                  <a:pt x="55" y="41"/>
                  <a:pt x="55" y="41"/>
                </a:cubicBezTo>
                <a:cubicBezTo>
                  <a:pt x="55" y="46"/>
                  <a:pt x="42" y="50"/>
                  <a:pt x="27" y="50"/>
                </a:cubicBezTo>
                <a:cubicBezTo>
                  <a:pt x="12" y="50"/>
                  <a:pt x="0" y="46"/>
                  <a:pt x="0" y="41"/>
                </a:cubicBezTo>
                <a:cubicBezTo>
                  <a:pt x="0" y="35"/>
                  <a:pt x="0" y="35"/>
                  <a:pt x="0" y="35"/>
                </a:cubicBezTo>
                <a:cubicBezTo>
                  <a:pt x="6" y="39"/>
                  <a:pt x="16" y="41"/>
                  <a:pt x="27" y="41"/>
                </a:cubicBezTo>
                <a:cubicBezTo>
                  <a:pt x="38" y="41"/>
                  <a:pt x="49" y="39"/>
                  <a:pt x="55" y="35"/>
                </a:cubicBezTo>
                <a:close/>
                <a:moveTo>
                  <a:pt x="55" y="49"/>
                </a:moveTo>
                <a:cubicBezTo>
                  <a:pt x="55" y="55"/>
                  <a:pt x="55" y="55"/>
                  <a:pt x="55" y="55"/>
                </a:cubicBezTo>
                <a:cubicBezTo>
                  <a:pt x="55" y="60"/>
                  <a:pt x="42" y="64"/>
                  <a:pt x="27" y="64"/>
                </a:cubicBezTo>
                <a:cubicBezTo>
                  <a:pt x="12" y="64"/>
                  <a:pt x="0" y="60"/>
                  <a:pt x="0" y="55"/>
                </a:cubicBezTo>
                <a:cubicBezTo>
                  <a:pt x="0" y="49"/>
                  <a:pt x="0" y="49"/>
                  <a:pt x="0" y="49"/>
                </a:cubicBezTo>
                <a:cubicBezTo>
                  <a:pt x="6" y="53"/>
                  <a:pt x="16" y="55"/>
                  <a:pt x="27" y="55"/>
                </a:cubicBezTo>
                <a:cubicBezTo>
                  <a:pt x="38" y="55"/>
                  <a:pt x="49" y="53"/>
                  <a:pt x="55" y="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1262" tIns="45631" rIns="91262" bIns="4563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/>
          <p:cNvSpPr txBox="1"/>
          <p:nvPr/>
        </p:nvSpPr>
        <p:spPr>
          <a:xfrm>
            <a:off x="255892" y="135740"/>
            <a:ext cx="7074092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100" b="1" dirty="0" smtClean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词表扩充</a:t>
            </a:r>
            <a:endParaRPr lang="zh-CN" altLang="en-US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19272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16" name="稻壳儿小白白(http://dwz.cn/Wu2UP)"/>
          <p:cNvSpPr txBox="1">
            <a:spLocks noChangeArrowheads="1"/>
          </p:cNvSpPr>
          <p:nvPr/>
        </p:nvSpPr>
        <p:spPr bwMode="auto">
          <a:xfrm>
            <a:off x="255892" y="705584"/>
            <a:ext cx="8664908" cy="1212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原版</a:t>
            </a:r>
            <a:r>
              <a:rPr lang="en-US" altLang="zh-CN" sz="1400" dirty="0" err="1">
                <a:solidFill>
                  <a:srgbClr val="445469"/>
                </a:solidFill>
                <a:sym typeface="Arial" panose="020B0604020202090204" pitchFamily="34" charset="0"/>
              </a:rPr>
              <a:t>LLaMA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模型的词表大小为</a:t>
            </a:r>
            <a:r>
              <a:rPr lang="en-US" altLang="zh-CN" sz="1400" dirty="0">
                <a:solidFill>
                  <a:srgbClr val="445469"/>
                </a:solidFill>
                <a:sym typeface="Arial" panose="020B0604020202090204" pitchFamily="34" charset="0"/>
              </a:rPr>
              <a:t>32K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，其中仅包含很少的中文字符。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endParaRPr lang="en-US" altLang="zh-CN" sz="1400" dirty="0" smtClean="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在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词元化（</a:t>
            </a:r>
            <a:r>
              <a:rPr lang="en-US" altLang="zh-CN" sz="1400" dirty="0">
                <a:solidFill>
                  <a:srgbClr val="445469"/>
                </a:solidFill>
                <a:sym typeface="Arial" panose="020B0604020202090204" pitchFamily="34" charset="0"/>
              </a:rPr>
              <a:t>tokenization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）时，词元生成器（</a:t>
            </a:r>
            <a:r>
              <a:rPr lang="en-US" altLang="zh-CN" sz="1400" dirty="0" err="1">
                <a:solidFill>
                  <a:srgbClr val="445469"/>
                </a:solidFill>
                <a:sym typeface="Arial" panose="020B0604020202090204" pitchFamily="34" charset="0"/>
              </a:rPr>
              <a:t>tokenizer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）需要多个词元（</a:t>
            </a:r>
            <a:r>
              <a:rPr lang="en-US" altLang="zh-CN" sz="1400" dirty="0">
                <a:solidFill>
                  <a:srgbClr val="445469"/>
                </a:solidFill>
                <a:sym typeface="Arial" panose="020B0604020202090204" pitchFamily="34" charset="0"/>
              </a:rPr>
              <a:t>token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）才能拼成一个完整的汉字，编解码的效率比较低</a:t>
            </a:r>
            <a:r>
              <a:rPr lang="zh-CN" altLang="en-US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。</a:t>
            </a:r>
            <a:endParaRPr lang="zh-CN" altLang="en-US" sz="1400" dirty="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17" name="稻壳儿小白白(http://dwz.cn/Wu2UP)"/>
          <p:cNvSpPr txBox="1">
            <a:spLocks noChangeArrowheads="1"/>
          </p:cNvSpPr>
          <p:nvPr/>
        </p:nvSpPr>
        <p:spPr bwMode="auto">
          <a:xfrm>
            <a:off x="227263" y="5459755"/>
            <a:ext cx="7824925" cy="260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000" dirty="0" smtClean="0">
                <a:solidFill>
                  <a:srgbClr val="445469"/>
                </a:solidFill>
                <a:sym typeface="Arial" panose="020B0604020202090204" pitchFamily="34" charset="0"/>
              </a:rPr>
              <a:t>1.</a:t>
            </a:r>
            <a:r>
              <a:rPr lang="zh-CN" altLang="en-US" sz="1000" dirty="0" smtClean="0">
                <a:solidFill>
                  <a:srgbClr val="445469"/>
                </a:solidFill>
                <a:sym typeface="Arial" panose="020B0604020202090204" pitchFamily="34" charset="0"/>
              </a:rPr>
              <a:t> </a:t>
            </a:r>
            <a:r>
              <a:rPr lang="en-US" altLang="zh-CN" sz="1000" dirty="0">
                <a:solidFill>
                  <a:srgbClr val="445469"/>
                </a:solidFill>
                <a:sym typeface="Arial" panose="020B0604020202090204" pitchFamily="34" charset="0"/>
              </a:rPr>
              <a:t>https://github.com/ymcui/Chinese-LLaMA-Alpaca</a:t>
            </a:r>
            <a:endParaRPr lang="zh-CN" altLang="en-US" sz="1000" dirty="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4"/>
          <a:srcRect b="35455"/>
          <a:stretch/>
        </p:blipFill>
        <p:spPr>
          <a:xfrm>
            <a:off x="1250638" y="2465305"/>
            <a:ext cx="7735647" cy="138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37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/>
          <p:cNvSpPr txBox="1"/>
          <p:nvPr/>
        </p:nvSpPr>
        <p:spPr>
          <a:xfrm>
            <a:off x="255892" y="135740"/>
            <a:ext cx="7074092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100" b="1" dirty="0" smtClean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词表扩充</a:t>
            </a:r>
            <a:endParaRPr lang="zh-CN" altLang="en-US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19272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16" name="稻壳儿小白白(http://dwz.cn/Wu2UP)"/>
          <p:cNvSpPr txBox="1">
            <a:spLocks noChangeArrowheads="1"/>
          </p:cNvSpPr>
          <p:nvPr/>
        </p:nvSpPr>
        <p:spPr bwMode="auto">
          <a:xfrm>
            <a:off x="255892" y="705584"/>
            <a:ext cx="7824925" cy="328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为了实现中文的高效词元化，在微调之前，需要对</a:t>
            </a:r>
            <a:r>
              <a:rPr lang="en-US" altLang="zh-CN" sz="1400" dirty="0" err="1">
                <a:solidFill>
                  <a:srgbClr val="445469"/>
                </a:solidFill>
                <a:sym typeface="Arial" panose="020B0604020202090204" pitchFamily="34" charset="0"/>
              </a:rPr>
              <a:t>LLaMA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的原始词表进行扩充。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719393"/>
              </p:ext>
            </p:extLst>
          </p:nvPr>
        </p:nvGraphicFramePr>
        <p:xfrm>
          <a:off x="1906136" y="1633859"/>
          <a:ext cx="864000" cy="1485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8000"/>
                <a:gridCol w="288000"/>
                <a:gridCol w="288000"/>
              </a:tblGrid>
              <a:tr h="180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180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180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180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180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4" name="直接箭头连接符 13"/>
          <p:cNvCxnSpPr/>
          <p:nvPr/>
        </p:nvCxnSpPr>
        <p:spPr>
          <a:xfrm>
            <a:off x="1906136" y="3199769"/>
            <a:ext cx="864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1809816" y="1633859"/>
            <a:ext cx="0" cy="14859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稻壳儿小白白(http://dwz.cn/Wu2UP)"/>
          <p:cNvSpPr txBox="1">
            <a:spLocks noChangeArrowheads="1"/>
          </p:cNvSpPr>
          <p:nvPr/>
        </p:nvSpPr>
        <p:spPr bwMode="auto">
          <a:xfrm>
            <a:off x="2885452" y="1633859"/>
            <a:ext cx="709307" cy="260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en-US" altLang="zh-CN" sz="1000" dirty="0" smtClean="0">
                <a:solidFill>
                  <a:srgbClr val="445469"/>
                </a:solidFill>
                <a:sym typeface="Arial" panose="020B0604020202090204" pitchFamily="34" charset="0"/>
              </a:rPr>
              <a:t>abandon</a:t>
            </a:r>
          </a:p>
        </p:txBody>
      </p:sp>
      <p:sp>
        <p:nvSpPr>
          <p:cNvPr id="38" name="稻壳儿小白白(http://dwz.cn/Wu2UP)"/>
          <p:cNvSpPr txBox="1">
            <a:spLocks noChangeArrowheads="1"/>
          </p:cNvSpPr>
          <p:nvPr/>
        </p:nvSpPr>
        <p:spPr bwMode="auto">
          <a:xfrm>
            <a:off x="2885451" y="2842760"/>
            <a:ext cx="709307" cy="260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en-US" altLang="zh-CN" sz="1000" dirty="0" smtClean="0">
                <a:solidFill>
                  <a:srgbClr val="445469"/>
                </a:solidFill>
                <a:sym typeface="Arial" panose="020B0604020202090204" pitchFamily="34" charset="0"/>
              </a:rPr>
              <a:t>zoo</a:t>
            </a:r>
          </a:p>
        </p:txBody>
      </p:sp>
      <p:sp>
        <p:nvSpPr>
          <p:cNvPr id="39" name="稻壳儿小白白(http://dwz.cn/Wu2UP)"/>
          <p:cNvSpPr txBox="1">
            <a:spLocks noChangeArrowheads="1"/>
          </p:cNvSpPr>
          <p:nvPr/>
        </p:nvSpPr>
        <p:spPr bwMode="auto">
          <a:xfrm>
            <a:off x="2885451" y="2238310"/>
            <a:ext cx="709307" cy="260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en-US" altLang="zh-CN" sz="1000" dirty="0" smtClean="0">
                <a:solidFill>
                  <a:srgbClr val="445469"/>
                </a:solidFill>
                <a:sym typeface="Arial" panose="020B0604020202090204" pitchFamily="34" charset="0"/>
              </a:rPr>
              <a:t>···</a:t>
            </a:r>
          </a:p>
        </p:txBody>
      </p:sp>
      <p:sp>
        <p:nvSpPr>
          <p:cNvPr id="40" name="稻壳儿小白白(http://dwz.cn/Wu2UP)"/>
          <p:cNvSpPr txBox="1">
            <a:spLocks noChangeArrowheads="1"/>
          </p:cNvSpPr>
          <p:nvPr/>
        </p:nvSpPr>
        <p:spPr bwMode="auto">
          <a:xfrm>
            <a:off x="1906136" y="3348541"/>
            <a:ext cx="864000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en-US" altLang="zh-CN" sz="800" dirty="0">
                <a:solidFill>
                  <a:srgbClr val="445469"/>
                </a:solidFill>
                <a:sym typeface="Arial" panose="020B0604020202090204" pitchFamily="34" charset="0"/>
              </a:rPr>
              <a:t>e</a:t>
            </a:r>
            <a:r>
              <a:rPr lang="en-US" altLang="zh-CN" sz="800" dirty="0" smtClean="0">
                <a:solidFill>
                  <a:srgbClr val="445469"/>
                </a:solidFill>
                <a:sym typeface="Arial" panose="020B0604020202090204" pitchFamily="34" charset="0"/>
              </a:rPr>
              <a:t>mbedding size</a:t>
            </a:r>
          </a:p>
        </p:txBody>
      </p:sp>
      <p:sp>
        <p:nvSpPr>
          <p:cNvPr id="41" name="稻壳儿小白白(http://dwz.cn/Wu2UP)"/>
          <p:cNvSpPr txBox="1">
            <a:spLocks noChangeArrowheads="1"/>
          </p:cNvSpPr>
          <p:nvPr/>
        </p:nvSpPr>
        <p:spPr bwMode="auto">
          <a:xfrm>
            <a:off x="907440" y="2162103"/>
            <a:ext cx="998696" cy="412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en-US" altLang="zh-CN" sz="800" dirty="0" err="1" smtClean="0">
                <a:solidFill>
                  <a:srgbClr val="445469"/>
                </a:solidFill>
                <a:sym typeface="Arial" panose="020B0604020202090204" pitchFamily="34" charset="0"/>
              </a:rPr>
              <a:t>LLaMA</a:t>
            </a:r>
            <a:endParaRPr lang="en-US" altLang="zh-CN" sz="800" dirty="0" smtClean="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en-US" altLang="zh-CN" sz="800" dirty="0">
                <a:solidFill>
                  <a:srgbClr val="445469"/>
                </a:solidFill>
                <a:sym typeface="Arial" panose="020B0604020202090204" pitchFamily="34" charset="0"/>
              </a:rPr>
              <a:t>v</a:t>
            </a:r>
            <a:r>
              <a:rPr lang="en-US" altLang="zh-CN" sz="800" dirty="0" smtClean="0">
                <a:solidFill>
                  <a:srgbClr val="445469"/>
                </a:solidFill>
                <a:sym typeface="Arial" panose="020B0604020202090204" pitchFamily="34" charset="0"/>
              </a:rPr>
              <a:t>ocab size</a:t>
            </a:r>
          </a:p>
        </p:txBody>
      </p:sp>
      <p:graphicFrame>
        <p:nvGraphicFramePr>
          <p:cNvPr id="49" name="表格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895993"/>
              </p:ext>
            </p:extLst>
          </p:nvPr>
        </p:nvGraphicFramePr>
        <p:xfrm>
          <a:off x="6152561" y="1718949"/>
          <a:ext cx="864000" cy="2377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8000"/>
                <a:gridCol w="288000"/>
                <a:gridCol w="288000"/>
              </a:tblGrid>
              <a:tr h="180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180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180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180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180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18000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180000">
                <a:tc>
                  <a:txBody>
                    <a:bodyPr/>
                    <a:lstStyle/>
                    <a:p>
                      <a:endParaRPr lang="zh-CN" altLang="en-US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0" name="直接箭头连接符 49"/>
          <p:cNvCxnSpPr/>
          <p:nvPr/>
        </p:nvCxnSpPr>
        <p:spPr>
          <a:xfrm>
            <a:off x="6152561" y="4194179"/>
            <a:ext cx="864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>
            <a:off x="6020681" y="1718949"/>
            <a:ext cx="0" cy="23774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稻壳儿小白白(http://dwz.cn/Wu2UP)"/>
          <p:cNvSpPr txBox="1">
            <a:spLocks noChangeArrowheads="1"/>
          </p:cNvSpPr>
          <p:nvPr/>
        </p:nvSpPr>
        <p:spPr bwMode="auto">
          <a:xfrm>
            <a:off x="7131877" y="1713869"/>
            <a:ext cx="709307" cy="260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en-US" altLang="zh-CN" sz="1000" dirty="0" smtClean="0">
                <a:solidFill>
                  <a:srgbClr val="445469"/>
                </a:solidFill>
                <a:sym typeface="Arial" panose="020B0604020202090204" pitchFamily="34" charset="0"/>
              </a:rPr>
              <a:t>abandon</a:t>
            </a:r>
          </a:p>
        </p:txBody>
      </p:sp>
      <p:sp>
        <p:nvSpPr>
          <p:cNvPr id="53" name="稻壳儿小白白(http://dwz.cn/Wu2UP)"/>
          <p:cNvSpPr txBox="1">
            <a:spLocks noChangeArrowheads="1"/>
          </p:cNvSpPr>
          <p:nvPr/>
        </p:nvSpPr>
        <p:spPr bwMode="auto">
          <a:xfrm>
            <a:off x="7131876" y="2922770"/>
            <a:ext cx="709307" cy="260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en-US" altLang="zh-CN" sz="1000" dirty="0" smtClean="0">
                <a:solidFill>
                  <a:srgbClr val="445469"/>
                </a:solidFill>
                <a:sym typeface="Arial" panose="020B0604020202090204" pitchFamily="34" charset="0"/>
              </a:rPr>
              <a:t>zoo</a:t>
            </a:r>
          </a:p>
        </p:txBody>
      </p:sp>
      <p:sp>
        <p:nvSpPr>
          <p:cNvPr id="54" name="稻壳儿小白白(http://dwz.cn/Wu2UP)"/>
          <p:cNvSpPr txBox="1">
            <a:spLocks noChangeArrowheads="1"/>
          </p:cNvSpPr>
          <p:nvPr/>
        </p:nvSpPr>
        <p:spPr bwMode="auto">
          <a:xfrm>
            <a:off x="7131876" y="2318320"/>
            <a:ext cx="709307" cy="260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en-US" altLang="zh-CN" sz="1000" dirty="0" smtClean="0">
                <a:solidFill>
                  <a:srgbClr val="445469"/>
                </a:solidFill>
                <a:sym typeface="Arial" panose="020B0604020202090204" pitchFamily="34" charset="0"/>
              </a:rPr>
              <a:t>···</a:t>
            </a:r>
          </a:p>
        </p:txBody>
      </p:sp>
      <p:sp>
        <p:nvSpPr>
          <p:cNvPr id="55" name="稻壳儿小白白(http://dwz.cn/Wu2UP)"/>
          <p:cNvSpPr txBox="1">
            <a:spLocks noChangeArrowheads="1"/>
          </p:cNvSpPr>
          <p:nvPr/>
        </p:nvSpPr>
        <p:spPr bwMode="auto">
          <a:xfrm>
            <a:off x="6152561" y="4342951"/>
            <a:ext cx="864000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en-US" altLang="zh-CN" sz="800" dirty="0">
                <a:solidFill>
                  <a:srgbClr val="445469"/>
                </a:solidFill>
                <a:sym typeface="Arial" panose="020B0604020202090204" pitchFamily="34" charset="0"/>
              </a:rPr>
              <a:t>e</a:t>
            </a:r>
            <a:r>
              <a:rPr lang="en-US" altLang="zh-CN" sz="800" dirty="0" smtClean="0">
                <a:solidFill>
                  <a:srgbClr val="445469"/>
                </a:solidFill>
                <a:sym typeface="Arial" panose="020B0604020202090204" pitchFamily="34" charset="0"/>
              </a:rPr>
              <a:t>mbedding size</a:t>
            </a:r>
          </a:p>
        </p:txBody>
      </p:sp>
      <p:sp>
        <p:nvSpPr>
          <p:cNvPr id="56" name="稻壳儿小白白(http://dwz.cn/Wu2UP)"/>
          <p:cNvSpPr txBox="1">
            <a:spLocks noChangeArrowheads="1"/>
          </p:cNvSpPr>
          <p:nvPr/>
        </p:nvSpPr>
        <p:spPr bwMode="auto">
          <a:xfrm>
            <a:off x="5288561" y="2826153"/>
            <a:ext cx="864000" cy="412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en-US" altLang="zh-CN" sz="800" dirty="0" smtClean="0">
                <a:solidFill>
                  <a:srgbClr val="445469"/>
                </a:solidFill>
                <a:sym typeface="Arial" panose="020B0604020202090204" pitchFamily="34" charset="0"/>
              </a:rPr>
              <a:t>New </a:t>
            </a:r>
          </a:p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en-US" altLang="zh-CN" sz="800" dirty="0">
                <a:solidFill>
                  <a:srgbClr val="445469"/>
                </a:solidFill>
                <a:sym typeface="Arial" panose="020B0604020202090204" pitchFamily="34" charset="0"/>
              </a:rPr>
              <a:t>v</a:t>
            </a:r>
            <a:r>
              <a:rPr lang="en-US" altLang="zh-CN" sz="800" dirty="0" smtClean="0">
                <a:solidFill>
                  <a:srgbClr val="445469"/>
                </a:solidFill>
                <a:sym typeface="Arial" panose="020B0604020202090204" pitchFamily="34" charset="0"/>
              </a:rPr>
              <a:t>ocab size</a:t>
            </a:r>
          </a:p>
        </p:txBody>
      </p:sp>
      <p:sp>
        <p:nvSpPr>
          <p:cNvPr id="59" name="稻壳儿小白白(http://dwz.cn/Wu2UP)"/>
          <p:cNvSpPr txBox="1">
            <a:spLocks noChangeArrowheads="1"/>
          </p:cNvSpPr>
          <p:nvPr/>
        </p:nvSpPr>
        <p:spPr bwMode="auto">
          <a:xfrm>
            <a:off x="7131875" y="3834922"/>
            <a:ext cx="709307" cy="261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000" dirty="0">
                <a:solidFill>
                  <a:srgbClr val="445469"/>
                </a:solidFill>
                <a:sym typeface="Arial" panose="020B0604020202090204" pitchFamily="34" charset="0"/>
              </a:rPr>
              <a:t>在</a:t>
            </a:r>
            <a:endParaRPr lang="en-US" altLang="zh-CN" sz="1000" dirty="0" smtClean="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60" name="稻壳儿小白白(http://dwz.cn/Wu2UP)"/>
          <p:cNvSpPr txBox="1">
            <a:spLocks noChangeArrowheads="1"/>
          </p:cNvSpPr>
          <p:nvPr/>
        </p:nvSpPr>
        <p:spPr bwMode="auto">
          <a:xfrm>
            <a:off x="7131874" y="3199769"/>
            <a:ext cx="709307" cy="261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000" dirty="0" smtClean="0">
                <a:solidFill>
                  <a:srgbClr val="445469"/>
                </a:solidFill>
                <a:sym typeface="Arial" panose="020B0604020202090204" pitchFamily="34" charset="0"/>
              </a:rPr>
              <a:t>啊</a:t>
            </a:r>
            <a:endParaRPr lang="en-US" altLang="zh-CN" sz="1000" dirty="0" smtClean="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62" name="稻壳儿小白白(http://dwz.cn/Wu2UP)"/>
          <p:cNvSpPr txBox="1">
            <a:spLocks noChangeArrowheads="1"/>
          </p:cNvSpPr>
          <p:nvPr/>
        </p:nvSpPr>
        <p:spPr bwMode="auto">
          <a:xfrm>
            <a:off x="7131415" y="3517345"/>
            <a:ext cx="709307" cy="260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en-US" altLang="zh-CN" sz="1000" dirty="0" smtClean="0">
                <a:solidFill>
                  <a:srgbClr val="445469"/>
                </a:solidFill>
                <a:sym typeface="Arial" panose="020B0604020202090204" pitchFamily="34" charset="0"/>
              </a:rPr>
              <a:t>···</a:t>
            </a:r>
          </a:p>
        </p:txBody>
      </p:sp>
      <p:sp>
        <p:nvSpPr>
          <p:cNvPr id="27" name="右箭头 26"/>
          <p:cNvSpPr/>
          <p:nvPr/>
        </p:nvSpPr>
        <p:spPr>
          <a:xfrm>
            <a:off x="4099745" y="2281765"/>
            <a:ext cx="1102360" cy="21004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78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/>
          <p:cNvSpPr txBox="1"/>
          <p:nvPr/>
        </p:nvSpPr>
        <p:spPr>
          <a:xfrm>
            <a:off x="255892" y="135740"/>
            <a:ext cx="7074092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100" b="1" dirty="0" smtClean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词表扩充</a:t>
            </a:r>
            <a:endParaRPr lang="zh-CN" altLang="en-US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19272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16" name="稻壳儿小白白(http://dwz.cn/Wu2UP)"/>
          <p:cNvSpPr txBox="1">
            <a:spLocks noChangeArrowheads="1"/>
          </p:cNvSpPr>
          <p:nvPr/>
        </p:nvSpPr>
        <p:spPr bwMode="auto">
          <a:xfrm>
            <a:off x="255892" y="705584"/>
            <a:ext cx="7824925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具体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分成以下几个步骤：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endParaRPr lang="zh-CN" altLang="en-US" sz="1400" dirty="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 dirty="0">
                <a:solidFill>
                  <a:srgbClr val="445469"/>
                </a:solidFill>
                <a:sym typeface="Arial" panose="020B0604020202090204" pitchFamily="34" charset="0"/>
              </a:rPr>
              <a:t>1. 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在</a:t>
            </a:r>
            <a:r>
              <a:rPr lang="en-US" altLang="zh-CN" sz="1400" dirty="0">
                <a:solidFill>
                  <a:srgbClr val="445469"/>
                </a:solidFill>
                <a:sym typeface="Arial" panose="020B0604020202090204" pitchFamily="34" charset="0"/>
              </a:rPr>
              <a:t>1200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万行的中文文本上基于</a:t>
            </a:r>
            <a:r>
              <a:rPr lang="en-US" altLang="zh-CN" sz="1400" dirty="0">
                <a:solidFill>
                  <a:srgbClr val="445469"/>
                </a:solidFill>
                <a:sym typeface="Arial" panose="020B0604020202090204" pitchFamily="34" charset="0"/>
              </a:rPr>
              <a:t>byte-pair encoding (BPE)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算法，训练一个词元生成器，词表大小为</a:t>
            </a:r>
            <a:r>
              <a:rPr lang="en-US" altLang="zh-CN" sz="1400" dirty="0">
                <a:solidFill>
                  <a:srgbClr val="445469"/>
                </a:solidFill>
                <a:sym typeface="Arial" panose="020B0604020202090204" pitchFamily="34" charset="0"/>
              </a:rPr>
              <a:t>50k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。训练过程使用的是</a:t>
            </a:r>
            <a:r>
              <a:rPr lang="en-US" altLang="zh-CN" sz="1400" dirty="0" err="1">
                <a:solidFill>
                  <a:srgbClr val="445469"/>
                </a:solidFill>
                <a:sym typeface="Arial" panose="020B0604020202090204" pitchFamily="34" charset="0"/>
              </a:rPr>
              <a:t>sentencepiece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库。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endParaRPr lang="zh-CN" altLang="en-US" sz="1400" dirty="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 dirty="0">
                <a:solidFill>
                  <a:srgbClr val="445469"/>
                </a:solidFill>
                <a:sym typeface="Arial" panose="020B0604020202090204" pitchFamily="34" charset="0"/>
              </a:rPr>
              <a:t>2. 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将经过训练得到的词表与原始</a:t>
            </a:r>
            <a:r>
              <a:rPr lang="en-US" altLang="zh-CN" sz="1400" dirty="0" err="1">
                <a:solidFill>
                  <a:srgbClr val="445469"/>
                </a:solidFill>
                <a:sym typeface="Arial" panose="020B0604020202090204" pitchFamily="34" charset="0"/>
              </a:rPr>
              <a:t>LLaMA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的词表合并，得到一个新词表，大小为</a:t>
            </a:r>
            <a:r>
              <a:rPr lang="en-US" altLang="zh-CN" sz="1400" dirty="0">
                <a:solidFill>
                  <a:srgbClr val="445469"/>
                </a:solidFill>
                <a:sym typeface="Arial" panose="020B0604020202090204" pitchFamily="34" charset="0"/>
              </a:rPr>
              <a:t>79,458</a:t>
            </a:r>
            <a:r>
              <a:rPr lang="zh-CN" altLang="en-US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。</a:t>
            </a:r>
            <a:endParaRPr lang="zh-CN" altLang="en-US" sz="1400" dirty="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7" name="稻壳儿小白白(http://dwz.cn/Wu2UP)"/>
          <p:cNvSpPr txBox="1">
            <a:spLocks noChangeArrowheads="1"/>
          </p:cNvSpPr>
          <p:nvPr/>
        </p:nvSpPr>
        <p:spPr bwMode="auto">
          <a:xfrm>
            <a:off x="227263" y="5459755"/>
            <a:ext cx="78249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000" dirty="0" smtClean="0">
                <a:solidFill>
                  <a:srgbClr val="445469"/>
                </a:solidFill>
                <a:sym typeface="Arial" panose="020B0604020202090204" pitchFamily="34" charset="0"/>
              </a:rPr>
              <a:t>1.</a:t>
            </a:r>
            <a:r>
              <a:rPr lang="zh-CN" altLang="en-US" sz="1000" dirty="0" smtClean="0">
                <a:solidFill>
                  <a:srgbClr val="445469"/>
                </a:solidFill>
                <a:sym typeface="Arial" panose="020B0604020202090204" pitchFamily="34" charset="0"/>
              </a:rPr>
              <a:t> </a:t>
            </a:r>
            <a:r>
              <a:rPr lang="en-US" altLang="zh-CN" sz="1000" dirty="0">
                <a:solidFill>
                  <a:srgbClr val="445469"/>
                </a:solidFill>
                <a:sym typeface="Arial" panose="020B0604020202090204" pitchFamily="34" charset="0"/>
              </a:rPr>
              <a:t>https://github.com/google/sentencepiece</a:t>
            </a:r>
            <a:endParaRPr lang="zh-CN" altLang="en-US" sz="1000" dirty="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24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/>
          <p:cNvSpPr txBox="1"/>
          <p:nvPr/>
        </p:nvSpPr>
        <p:spPr>
          <a:xfrm>
            <a:off x="255892" y="135740"/>
            <a:ext cx="7074092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100" b="1" dirty="0" smtClean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词表扩充</a:t>
            </a:r>
            <a:endParaRPr lang="zh-CN" altLang="en-US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19272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16" name="稻壳儿小白白(http://dwz.cn/Wu2UP)"/>
          <p:cNvSpPr txBox="1">
            <a:spLocks noChangeArrowheads="1"/>
          </p:cNvSpPr>
          <p:nvPr/>
        </p:nvSpPr>
        <p:spPr bwMode="auto">
          <a:xfrm>
            <a:off x="255892" y="705584"/>
            <a:ext cx="8124908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通过在</a:t>
            </a:r>
            <a:r>
              <a:rPr lang="en-US" altLang="zh-CN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5000</a:t>
            </a:r>
            <a:r>
              <a:rPr lang="zh-CN" altLang="en-US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行中文文本上测试新的和原始的词元生成器，一行的平均词元数量从</a:t>
            </a:r>
            <a:r>
              <a:rPr lang="en-US" altLang="zh-CN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733</a:t>
            </a:r>
            <a:r>
              <a:rPr lang="zh-CN" altLang="en-US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个减少到</a:t>
            </a:r>
            <a:r>
              <a:rPr lang="en-US" altLang="zh-CN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291</a:t>
            </a:r>
            <a:r>
              <a:rPr lang="zh-CN" altLang="en-US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个，显著提高了编解码的效率。</a:t>
            </a:r>
            <a:endParaRPr lang="zh-CN" altLang="en-US" sz="1400" dirty="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699" y="2112505"/>
            <a:ext cx="6911407" cy="1919495"/>
          </a:xfrm>
          <a:prstGeom prst="rect">
            <a:avLst/>
          </a:prstGeom>
        </p:spPr>
      </p:pic>
      <p:sp>
        <p:nvSpPr>
          <p:cNvPr id="9" name="稻壳儿小白白(http://dwz.cn/Wu2UP)"/>
          <p:cNvSpPr txBox="1">
            <a:spLocks noChangeArrowheads="1"/>
          </p:cNvSpPr>
          <p:nvPr/>
        </p:nvSpPr>
        <p:spPr bwMode="auto">
          <a:xfrm>
            <a:off x="227263" y="5459755"/>
            <a:ext cx="78249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000" dirty="0" smtClean="0">
                <a:solidFill>
                  <a:srgbClr val="445469"/>
                </a:solidFill>
                <a:sym typeface="Arial" panose="020B0604020202090204" pitchFamily="34" charset="0"/>
              </a:rPr>
              <a:t>1.</a:t>
            </a:r>
            <a:r>
              <a:rPr lang="zh-CN" altLang="en-US" sz="1000" dirty="0" smtClean="0">
                <a:solidFill>
                  <a:srgbClr val="445469"/>
                </a:solidFill>
                <a:sym typeface="Arial" panose="020B0604020202090204" pitchFamily="34" charset="0"/>
              </a:rPr>
              <a:t> </a:t>
            </a:r>
            <a:r>
              <a:rPr lang="en-US" altLang="zh-CN" sz="1000" dirty="0">
                <a:solidFill>
                  <a:srgbClr val="445469"/>
                </a:solidFill>
                <a:sym typeface="Arial" panose="020B0604020202090204" pitchFamily="34" charset="0"/>
              </a:rPr>
              <a:t>https://arxiv.org/abs/2304.07854</a:t>
            </a:r>
            <a:endParaRPr lang="zh-CN" altLang="en-US" sz="1000" dirty="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93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/>
          <p:cNvSpPr txBox="1"/>
          <p:nvPr/>
        </p:nvSpPr>
        <p:spPr>
          <a:xfrm>
            <a:off x="255892" y="135740"/>
            <a:ext cx="7074092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100" b="1" dirty="0" smtClean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词表扩充</a:t>
            </a:r>
            <a:endParaRPr lang="zh-CN" altLang="en-US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19272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8380" y="1187634"/>
            <a:ext cx="6098400" cy="390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2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/>
          <p:cNvSpPr txBox="1"/>
          <p:nvPr/>
        </p:nvSpPr>
        <p:spPr>
          <a:xfrm>
            <a:off x="255892" y="135740"/>
            <a:ext cx="7074092" cy="354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100" b="1" dirty="0" smtClean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</a:t>
            </a:r>
            <a:r>
              <a:rPr lang="zh-CN" altLang="en-US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7694793" y="19272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6" name="稻壳儿小白白(http://dwz.cn/Wu2UP)"/>
          <p:cNvSpPr txBox="1">
            <a:spLocks noChangeArrowheads="1"/>
          </p:cNvSpPr>
          <p:nvPr/>
        </p:nvSpPr>
        <p:spPr bwMode="auto">
          <a:xfrm>
            <a:off x="255892" y="705584"/>
            <a:ext cx="8070228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1400" dirty="0">
                <a:solidFill>
                  <a:srgbClr val="445469"/>
                </a:solidFill>
              </a:rPr>
              <a:t>词表扩充之后，首先需要调整词嵌入（</a:t>
            </a:r>
            <a:r>
              <a:rPr lang="en-US" altLang="zh-CN" sz="1400" dirty="0">
                <a:solidFill>
                  <a:srgbClr val="445469"/>
                </a:solidFill>
              </a:rPr>
              <a:t>word embedding</a:t>
            </a:r>
            <a:r>
              <a:rPr lang="zh-CN" altLang="en-US" sz="1400" dirty="0">
                <a:solidFill>
                  <a:srgbClr val="445469"/>
                </a:solidFill>
              </a:rPr>
              <a:t>）的大小，并对这部分参数进行随机初始化。</a:t>
            </a:r>
          </a:p>
          <a:p>
            <a:endParaRPr lang="en-US" altLang="zh-CN" sz="1400" dirty="0" smtClean="0">
              <a:solidFill>
                <a:srgbClr val="445469"/>
              </a:solidFill>
            </a:endParaRPr>
          </a:p>
          <a:p>
            <a:r>
              <a:rPr lang="zh-CN" altLang="en-US" sz="1400" dirty="0" smtClean="0">
                <a:solidFill>
                  <a:srgbClr val="445469"/>
                </a:solidFill>
              </a:rPr>
              <a:t>然后</a:t>
            </a:r>
            <a:r>
              <a:rPr lang="zh-CN" altLang="en-US" sz="1400" dirty="0">
                <a:solidFill>
                  <a:srgbClr val="445469"/>
                </a:solidFill>
              </a:rPr>
              <a:t>，通过继续预训练的方式，对这部分新加入的参数进行学习。</a:t>
            </a:r>
            <a:endParaRPr lang="en-US" altLang="zh-CN" sz="1400" dirty="0">
              <a:solidFill>
                <a:srgbClr val="445469"/>
              </a:solidFill>
            </a:endParaRPr>
          </a:p>
          <a:p>
            <a:endParaRPr lang="zh-CN" altLang="en-US" sz="1400" dirty="0">
              <a:solidFill>
                <a:srgbClr val="445469"/>
              </a:solidFill>
            </a:endParaRPr>
          </a:p>
          <a:p>
            <a:r>
              <a:rPr lang="zh-CN" altLang="en-US" sz="1400" dirty="0">
                <a:solidFill>
                  <a:srgbClr val="445469"/>
                </a:solidFill>
              </a:rPr>
              <a:t>具体来说，预训练使用了</a:t>
            </a:r>
            <a:r>
              <a:rPr lang="en-US" altLang="zh-CN" sz="1400" dirty="0">
                <a:solidFill>
                  <a:srgbClr val="445469"/>
                </a:solidFill>
              </a:rPr>
              <a:t>3.4B</a:t>
            </a:r>
            <a:r>
              <a:rPr lang="zh-CN" altLang="en-US" sz="1400" dirty="0">
                <a:solidFill>
                  <a:srgbClr val="445469"/>
                </a:solidFill>
              </a:rPr>
              <a:t>中文词，只更新词嵌入的参数，保持其他参数固定。</a:t>
            </a:r>
          </a:p>
        </p:txBody>
      </p:sp>
      <p:pic>
        <p:nvPicPr>
          <p:cNvPr id="2052" name="Picture 4" descr="https://miro.medium.com/v2/resize:fit:875/1*Kat5xG7EkOYZOJeiEfw40w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960" y="2282962"/>
            <a:ext cx="3794760" cy="248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5024120" y="4328160"/>
            <a:ext cx="553720" cy="177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 flipH="1" flipV="1">
            <a:off x="5354320" y="4505960"/>
            <a:ext cx="467360" cy="650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稻壳儿小白白(http://dwz.cn/Wu2UP)"/>
          <p:cNvSpPr txBox="1">
            <a:spLocks noChangeArrowheads="1"/>
          </p:cNvSpPr>
          <p:nvPr/>
        </p:nvSpPr>
        <p:spPr bwMode="auto">
          <a:xfrm>
            <a:off x="5652532" y="5107528"/>
            <a:ext cx="998696" cy="227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800" dirty="0">
                <a:solidFill>
                  <a:schemeClr val="accent5">
                    <a:lumMod val="60000"/>
                    <a:lumOff val="40000"/>
                  </a:schemeClr>
                </a:solidFill>
                <a:sym typeface="Arial" panose="020B0604020202090204" pitchFamily="34" charset="0"/>
              </a:rPr>
              <a:t>只</a:t>
            </a:r>
            <a:r>
              <a:rPr lang="zh-CN" altLang="en-US" sz="800" dirty="0" smtClean="0">
                <a:solidFill>
                  <a:schemeClr val="accent5">
                    <a:lumMod val="60000"/>
                    <a:lumOff val="40000"/>
                  </a:schemeClr>
                </a:solidFill>
                <a:sym typeface="Arial" panose="020B0604020202090204" pitchFamily="34" charset="0"/>
              </a:rPr>
              <a:t>更新加的参数</a:t>
            </a:r>
            <a:endParaRPr lang="en-US" altLang="zh-CN" sz="800" dirty="0" smtClean="0">
              <a:solidFill>
                <a:schemeClr val="accent5">
                  <a:lumMod val="60000"/>
                  <a:lumOff val="40000"/>
                </a:schemeClr>
              </a:solidFill>
              <a:sym typeface="Arial" panose="020B0604020202090204" pitchFamily="34" charset="0"/>
            </a:endParaRPr>
          </a:p>
        </p:txBody>
      </p:sp>
      <p:sp>
        <p:nvSpPr>
          <p:cNvPr id="14" name="稻壳儿小白白(http://dwz.cn/Wu2UP)"/>
          <p:cNvSpPr txBox="1">
            <a:spLocks noChangeArrowheads="1"/>
          </p:cNvSpPr>
          <p:nvPr/>
        </p:nvSpPr>
        <p:spPr bwMode="auto">
          <a:xfrm>
            <a:off x="227263" y="5459755"/>
            <a:ext cx="78249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000" dirty="0" smtClean="0">
                <a:solidFill>
                  <a:srgbClr val="445469"/>
                </a:solidFill>
                <a:sym typeface="Arial" panose="020B0604020202090204" pitchFamily="34" charset="0"/>
              </a:rPr>
              <a:t>1.</a:t>
            </a:r>
            <a:r>
              <a:rPr lang="zh-CN" altLang="en-US" sz="1000" dirty="0" smtClean="0">
                <a:solidFill>
                  <a:srgbClr val="445469"/>
                </a:solidFill>
                <a:sym typeface="Arial" panose="020B0604020202090204" pitchFamily="34" charset="0"/>
              </a:rPr>
              <a:t> </a:t>
            </a:r>
            <a:r>
              <a:rPr lang="en-US" altLang="zh-CN" sz="1000" dirty="0">
                <a:solidFill>
                  <a:srgbClr val="445469"/>
                </a:solidFill>
                <a:sym typeface="Arial" panose="020B0604020202090204" pitchFamily="34" charset="0"/>
              </a:rPr>
              <a:t>https://arxiv.org/abs/2304.07854</a:t>
            </a:r>
            <a:endParaRPr lang="zh-CN" altLang="en-US" sz="1000" dirty="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/>
          <p:cNvSpPr txBox="1"/>
          <p:nvPr/>
        </p:nvSpPr>
        <p:spPr>
          <a:xfrm>
            <a:off x="255892" y="135740"/>
            <a:ext cx="7074092" cy="354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100" b="1" dirty="0" smtClean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</a:t>
            </a:r>
            <a:r>
              <a:rPr lang="zh-CN" altLang="en-US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7694793" y="19272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6" name="稻壳儿小白白(http://dwz.cn/Wu2UP)"/>
          <p:cNvSpPr txBox="1">
            <a:spLocks noChangeArrowheads="1"/>
          </p:cNvSpPr>
          <p:nvPr/>
        </p:nvSpPr>
        <p:spPr bwMode="auto">
          <a:xfrm>
            <a:off x="255892" y="705584"/>
            <a:ext cx="8832228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1400" dirty="0">
                <a:solidFill>
                  <a:srgbClr val="445469"/>
                </a:solidFill>
              </a:rPr>
              <a:t>由于预训练需要较多的资源，这里直接提供了预训练好的模型。</a:t>
            </a:r>
            <a:endParaRPr lang="en-US" altLang="zh-CN" sz="1400" dirty="0">
              <a:solidFill>
                <a:srgbClr val="445469"/>
              </a:solidFill>
            </a:endParaRPr>
          </a:p>
          <a:p>
            <a:endParaRPr lang="en-US" altLang="zh-CN" sz="1400" dirty="0">
              <a:solidFill>
                <a:srgbClr val="445469"/>
              </a:solidFill>
            </a:endParaRPr>
          </a:p>
          <a:p>
            <a:r>
              <a:rPr lang="zh-CN" altLang="en-US" sz="1400" dirty="0">
                <a:solidFill>
                  <a:srgbClr val="445469"/>
                </a:solidFill>
              </a:rPr>
              <a:t>注意</a:t>
            </a:r>
            <a:r>
              <a:rPr lang="en-US" altLang="zh-CN" sz="1400" dirty="0">
                <a:solidFill>
                  <a:srgbClr val="445469"/>
                </a:solidFill>
              </a:rPr>
              <a:t>Facebook</a:t>
            </a:r>
            <a:r>
              <a:rPr lang="zh-CN" altLang="en-US" sz="1400" dirty="0">
                <a:solidFill>
                  <a:srgbClr val="445469"/>
                </a:solidFill>
              </a:rPr>
              <a:t>官方发布的</a:t>
            </a:r>
            <a:r>
              <a:rPr lang="en-US" altLang="zh-CN" sz="1400" dirty="0" err="1">
                <a:solidFill>
                  <a:srgbClr val="445469"/>
                </a:solidFill>
              </a:rPr>
              <a:t>LLaMA</a:t>
            </a:r>
            <a:r>
              <a:rPr lang="zh-CN" altLang="en-US" sz="1400" dirty="0">
                <a:solidFill>
                  <a:srgbClr val="445469"/>
                </a:solidFill>
              </a:rPr>
              <a:t>模型禁止商用，并且官方没有正式开源模型权重</a:t>
            </a:r>
            <a:r>
              <a:rPr lang="zh-CN" altLang="en-US" sz="1400" dirty="0" smtClean="0">
                <a:solidFill>
                  <a:srgbClr val="445469"/>
                </a:solidFill>
              </a:rPr>
              <a:t>。为了</a:t>
            </a:r>
            <a:r>
              <a:rPr lang="zh-CN" altLang="en-US" sz="1400" dirty="0">
                <a:solidFill>
                  <a:srgbClr val="445469"/>
                </a:solidFill>
              </a:rPr>
              <a:t>遵循相应的许可，目前暂时无法发布完整的模型权重。</a:t>
            </a:r>
          </a:p>
          <a:p>
            <a:endParaRPr lang="en-US" altLang="zh-CN" sz="1400" dirty="0">
              <a:solidFill>
                <a:srgbClr val="445469"/>
              </a:solidFill>
            </a:endParaRPr>
          </a:p>
          <a:p>
            <a:r>
              <a:rPr lang="zh-CN" altLang="en-US" sz="1400" dirty="0">
                <a:solidFill>
                  <a:srgbClr val="445469"/>
                </a:solidFill>
              </a:rPr>
              <a:t>这里发布的是增量权重，可以理解为原版</a:t>
            </a:r>
            <a:r>
              <a:rPr lang="en-US" altLang="zh-CN" sz="1400" dirty="0" err="1">
                <a:solidFill>
                  <a:srgbClr val="445469"/>
                </a:solidFill>
              </a:rPr>
              <a:t>LLaMA</a:t>
            </a:r>
            <a:r>
              <a:rPr lang="zh-CN" altLang="en-US" sz="1400" dirty="0">
                <a:solidFill>
                  <a:srgbClr val="445469"/>
                </a:solidFill>
              </a:rPr>
              <a:t>模型上的一个“补丁”，两者进行合并即可获得完整版权重。</a:t>
            </a:r>
          </a:p>
          <a:p>
            <a:r>
              <a:rPr lang="zh-CN" altLang="en-US" sz="1400" dirty="0">
                <a:solidFill>
                  <a:srgbClr val="445469"/>
                </a:solidFill>
              </a:rPr>
              <a:t/>
            </a:r>
            <a:br>
              <a:rPr lang="zh-CN" altLang="en-US" sz="1400" dirty="0">
                <a:solidFill>
                  <a:srgbClr val="445469"/>
                </a:solidFill>
              </a:rPr>
            </a:br>
            <a:r>
              <a:rPr lang="zh-CN" altLang="en-US" sz="1400" dirty="0">
                <a:solidFill>
                  <a:srgbClr val="445469"/>
                </a:solidFill>
              </a:rPr>
              <a:t>为了得到预训练模型，首先需要下载原版</a:t>
            </a:r>
            <a:r>
              <a:rPr lang="en-US" altLang="zh-CN" sz="1400" dirty="0" err="1">
                <a:solidFill>
                  <a:srgbClr val="445469"/>
                </a:solidFill>
              </a:rPr>
              <a:t>LLaMA</a:t>
            </a:r>
            <a:r>
              <a:rPr lang="zh-CN" altLang="en-US" sz="1400" dirty="0">
                <a:solidFill>
                  <a:srgbClr val="445469"/>
                </a:solidFill>
              </a:rPr>
              <a:t>模型以及增量模型，然后进行合并。</a:t>
            </a:r>
          </a:p>
        </p:txBody>
      </p:sp>
      <p:sp>
        <p:nvSpPr>
          <p:cNvPr id="7" name="稻壳儿小白白(http://dwz.cn/Wu2UP)"/>
          <p:cNvSpPr txBox="1">
            <a:spLocks noChangeArrowheads="1"/>
          </p:cNvSpPr>
          <p:nvPr/>
        </p:nvSpPr>
        <p:spPr bwMode="auto">
          <a:xfrm>
            <a:off x="227263" y="5459755"/>
            <a:ext cx="78249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000" dirty="0" smtClean="0">
                <a:solidFill>
                  <a:srgbClr val="445469"/>
                </a:solidFill>
                <a:sym typeface="Arial" panose="020B0604020202090204" pitchFamily="34" charset="0"/>
              </a:rPr>
              <a:t>1.</a:t>
            </a:r>
            <a:r>
              <a:rPr lang="zh-CN" altLang="en-US" sz="1000" dirty="0" smtClean="0">
                <a:solidFill>
                  <a:srgbClr val="445469"/>
                </a:solidFill>
                <a:sym typeface="Arial" panose="020B0604020202090204" pitchFamily="34" charset="0"/>
              </a:rPr>
              <a:t> </a:t>
            </a:r>
            <a:r>
              <a:rPr lang="en-US" altLang="zh-CN" sz="1000" dirty="0">
                <a:solidFill>
                  <a:srgbClr val="445469"/>
                </a:solidFill>
                <a:sym typeface="Arial" panose="020B0604020202090204" pitchFamily="34" charset="0"/>
              </a:rPr>
              <a:t>https://github.com/facebookresearch/llama</a:t>
            </a:r>
            <a:endParaRPr lang="zh-CN" altLang="en-US" sz="1000" dirty="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77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/>
          <p:cNvSpPr txBox="1"/>
          <p:nvPr/>
        </p:nvSpPr>
        <p:spPr>
          <a:xfrm>
            <a:off x="255892" y="135740"/>
            <a:ext cx="7074092" cy="354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100" b="1" dirty="0" smtClean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预训练</a:t>
            </a:r>
            <a:endParaRPr lang="zh-CN" altLang="en-US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19272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7" name="稻壳儿小白白(http://dwz.cn/Wu2UP)"/>
          <p:cNvSpPr txBox="1">
            <a:spLocks noChangeArrowheads="1"/>
          </p:cNvSpPr>
          <p:nvPr/>
        </p:nvSpPr>
        <p:spPr bwMode="auto">
          <a:xfrm>
            <a:off x="227263" y="5459755"/>
            <a:ext cx="78249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000" dirty="0" smtClean="0">
                <a:solidFill>
                  <a:srgbClr val="445469"/>
                </a:solidFill>
                <a:sym typeface="Arial" panose="020B0604020202090204" pitchFamily="34" charset="0"/>
              </a:rPr>
              <a:t>1.</a:t>
            </a:r>
            <a:r>
              <a:rPr lang="zh-CN" altLang="en-US" sz="1000" dirty="0" smtClean="0">
                <a:solidFill>
                  <a:srgbClr val="445469"/>
                </a:solidFill>
                <a:sym typeface="Arial" panose="020B0604020202090204" pitchFamily="34" charset="0"/>
              </a:rPr>
              <a:t> </a:t>
            </a:r>
            <a:r>
              <a:rPr lang="en-US" altLang="zh-CN" sz="1000" dirty="0">
                <a:solidFill>
                  <a:srgbClr val="445469"/>
                </a:solidFill>
                <a:sym typeface="Arial" panose="020B0604020202090204" pitchFamily="34" charset="0"/>
              </a:rPr>
              <a:t>https://huggingface.co/BelleGroup/BELLE-LLaMA-EXT-7B</a:t>
            </a:r>
            <a:endParaRPr lang="zh-CN" altLang="en-US" sz="1000" dirty="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3" y="732594"/>
            <a:ext cx="4496499" cy="44751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2101" y="742643"/>
            <a:ext cx="4617780" cy="446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2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/>
          <p:cNvSpPr txBox="1"/>
          <p:nvPr/>
        </p:nvSpPr>
        <p:spPr>
          <a:xfrm>
            <a:off x="255892" y="135740"/>
            <a:ext cx="7074092" cy="354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引言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7694793" y="19272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8" name="稻壳儿小白白(http://dwz.cn/Wu2UP)"/>
          <p:cNvSpPr txBox="1">
            <a:spLocks noChangeArrowheads="1"/>
          </p:cNvSpPr>
          <p:nvPr/>
        </p:nvSpPr>
        <p:spPr bwMode="auto">
          <a:xfrm>
            <a:off x="255892" y="705584"/>
            <a:ext cx="9521708" cy="1557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本章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将</a:t>
            </a:r>
            <a:r>
              <a:rPr lang="zh-CN" altLang="en-US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基于中医文献数据集，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通过全量微调</a:t>
            </a:r>
            <a:r>
              <a:rPr lang="en-US" altLang="zh-CN" sz="1400" dirty="0" err="1">
                <a:solidFill>
                  <a:srgbClr val="445469"/>
                </a:solidFill>
                <a:sym typeface="Arial" panose="020B0604020202090204" pitchFamily="34" charset="0"/>
              </a:rPr>
              <a:t>LLaMA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，训练一</a:t>
            </a:r>
            <a:r>
              <a:rPr lang="zh-CN" altLang="en-US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个回复生成模型。</a:t>
            </a:r>
            <a:endParaRPr lang="en-US" altLang="zh-CN" sz="1400" dirty="0" smtClean="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>
              <a:lnSpc>
                <a:spcPct val="120000"/>
              </a:lnSpc>
              <a:spcBef>
                <a:spcPct val="20000"/>
              </a:spcBef>
            </a:pPr>
            <a:endParaRPr lang="zh-CN" altLang="en-US" sz="1400" dirty="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由于原版</a:t>
            </a:r>
            <a:r>
              <a:rPr lang="en-US" altLang="zh-CN" sz="1400" dirty="0" err="1">
                <a:solidFill>
                  <a:srgbClr val="445469"/>
                </a:solidFill>
                <a:sym typeface="Arial" panose="020B0604020202090204" pitchFamily="34" charset="0"/>
              </a:rPr>
              <a:t>LLaMA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主要针对英语进行训练（具体详见</a:t>
            </a:r>
            <a:r>
              <a:rPr lang="en-US" altLang="zh-CN" sz="1400" dirty="0" err="1">
                <a:solidFill>
                  <a:srgbClr val="445469"/>
                </a:solidFill>
                <a:sym typeface="Arial" panose="020B0604020202090204" pitchFamily="34" charset="0"/>
              </a:rPr>
              <a:t>LLaMA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论文），对中文的支持不是特别理想。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endParaRPr lang="en-US" altLang="zh-CN" sz="1400" dirty="0" smtClean="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因此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，为了在中文任务上获得更好的模型性能，整个全量微调的训练流程包括词表扩充、预训练和指令精调三部分</a:t>
            </a:r>
            <a:r>
              <a:rPr lang="zh-CN" altLang="en-US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。</a:t>
            </a:r>
            <a:endParaRPr lang="zh-CN" altLang="en-US" sz="1400" dirty="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74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/>
          <p:cNvSpPr txBox="1"/>
          <p:nvPr/>
        </p:nvSpPr>
        <p:spPr>
          <a:xfrm>
            <a:off x="255892" y="135740"/>
            <a:ext cx="7074092" cy="354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100" b="1" dirty="0" smtClean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指令精调</a:t>
            </a:r>
            <a:endParaRPr lang="zh-CN" altLang="en-US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19272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6" name="稻壳儿小白白(http://dwz.cn/Wu2UP)"/>
          <p:cNvSpPr txBox="1">
            <a:spLocks noChangeArrowheads="1"/>
          </p:cNvSpPr>
          <p:nvPr/>
        </p:nvSpPr>
        <p:spPr bwMode="auto">
          <a:xfrm>
            <a:off x="255892" y="705584"/>
            <a:ext cx="895954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为了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让预训练模型更好地跟随用户指令，需要对预训练模型进行指令微调。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endParaRPr lang="en-US" altLang="zh-CN" sz="1400" dirty="0" smtClean="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传统上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，对模型进行微调的方式是</a:t>
            </a:r>
            <a:r>
              <a:rPr lang="zh-CN" altLang="en-US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通过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小</a:t>
            </a:r>
            <a:r>
              <a:rPr lang="zh-CN" altLang="en-US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批量梯度下降算法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，将所有的参数进行更新，因此也被称为全量微调。</a:t>
            </a:r>
          </a:p>
        </p:txBody>
      </p:sp>
      <p:pic>
        <p:nvPicPr>
          <p:cNvPr id="7" name="Picture 4" descr="https://miro.medium.com/v2/resize:fit:875/1*Kat5xG7EkOYZOJeiEfw40w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960" y="2282962"/>
            <a:ext cx="3794760" cy="248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280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/>
          <p:cNvSpPr txBox="1"/>
          <p:nvPr/>
        </p:nvSpPr>
        <p:spPr>
          <a:xfrm>
            <a:off x="255892" y="135740"/>
            <a:ext cx="7074092" cy="354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100" b="1" dirty="0" smtClean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指令精调</a:t>
            </a:r>
            <a:endParaRPr lang="zh-CN" altLang="en-US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19272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6" name="稻壳儿小白白(http://dwz.cn/Wu2UP)"/>
          <p:cNvSpPr txBox="1">
            <a:spLocks noChangeArrowheads="1"/>
          </p:cNvSpPr>
          <p:nvPr/>
        </p:nvSpPr>
        <p:spPr bwMode="auto">
          <a:xfrm>
            <a:off x="255892" y="705584"/>
            <a:ext cx="9416746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损失函数：交叉熵（</a:t>
            </a:r>
            <a:r>
              <a:rPr lang="en-US" altLang="zh-CN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Cross Entropy</a:t>
            </a:r>
            <a:r>
              <a:rPr lang="zh-CN" altLang="en-US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），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用来衡量模型生成的文本</a:t>
            </a:r>
            <a:r>
              <a:rPr lang="zh-CN" altLang="en-US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和标注文本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之间的差异。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4638" y="1704974"/>
            <a:ext cx="6162605" cy="203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08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/>
          <p:cNvSpPr txBox="1"/>
          <p:nvPr/>
        </p:nvSpPr>
        <p:spPr>
          <a:xfrm>
            <a:off x="255892" y="135740"/>
            <a:ext cx="7074092" cy="354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100" b="1" dirty="0" smtClean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指令精调</a:t>
            </a:r>
            <a:endParaRPr lang="zh-CN" altLang="en-US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19272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6" name="稻壳儿小白白(http://dwz.cn/Wu2UP)"/>
          <p:cNvSpPr txBox="1">
            <a:spLocks noChangeArrowheads="1"/>
          </p:cNvSpPr>
          <p:nvPr/>
        </p:nvSpPr>
        <p:spPr bwMode="auto">
          <a:xfrm>
            <a:off x="255892" y="705584"/>
            <a:ext cx="8338039" cy="328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优化算法</a:t>
            </a:r>
            <a:r>
              <a:rPr lang="zh-CN" altLang="en-US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：小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批量梯度下降法（</a:t>
            </a:r>
            <a:r>
              <a:rPr lang="en-US" altLang="zh-CN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Mini-Batch Gradient Descent</a:t>
            </a:r>
            <a:r>
              <a:rPr lang="zh-CN" altLang="en-US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）</a:t>
            </a:r>
            <a:endParaRPr lang="zh-CN" altLang="en-US" sz="1400" dirty="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959" y="1687339"/>
            <a:ext cx="4446067" cy="1148613"/>
          </a:xfrm>
          <a:prstGeom prst="rect">
            <a:avLst/>
          </a:prstGeom>
        </p:spPr>
      </p:pic>
      <p:sp>
        <p:nvSpPr>
          <p:cNvPr id="12" name="稻壳儿小白白(http://dwz.cn/Wu2UP)"/>
          <p:cNvSpPr txBox="1">
            <a:spLocks noChangeArrowheads="1"/>
          </p:cNvSpPr>
          <p:nvPr/>
        </p:nvSpPr>
        <p:spPr bwMode="auto">
          <a:xfrm>
            <a:off x="227263" y="5459755"/>
            <a:ext cx="7824925" cy="260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000" dirty="0" smtClean="0">
                <a:solidFill>
                  <a:srgbClr val="445469"/>
                </a:solidFill>
                <a:sym typeface="Arial" panose="020B0604020202090204" pitchFamily="34" charset="0"/>
              </a:rPr>
              <a:t>1.</a:t>
            </a:r>
            <a:r>
              <a:rPr lang="zh-CN" altLang="en-US" sz="1000" dirty="0" smtClean="0">
                <a:solidFill>
                  <a:srgbClr val="445469"/>
                </a:solidFill>
                <a:sym typeface="Arial" panose="020B0604020202090204" pitchFamily="34" charset="0"/>
              </a:rPr>
              <a:t> </a:t>
            </a:r>
            <a:r>
              <a:rPr lang="en-US" altLang="zh-CN" sz="1000" dirty="0">
                <a:solidFill>
                  <a:srgbClr val="445469"/>
                </a:solidFill>
                <a:sym typeface="Arial" panose="020B0604020202090204" pitchFamily="34" charset="0"/>
              </a:rPr>
              <a:t>https://nndl.github.io</a:t>
            </a:r>
            <a:r>
              <a:rPr lang="en-US" altLang="zh-CN" sz="1000" dirty="0" smtClean="0">
                <a:solidFill>
                  <a:srgbClr val="445469"/>
                </a:solidFill>
                <a:sym typeface="Arial" panose="020B0604020202090204" pitchFamily="34" charset="0"/>
              </a:rPr>
              <a:t>/</a:t>
            </a:r>
            <a:endParaRPr lang="en-US" altLang="zh-CN" sz="1000" dirty="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959" y="2975200"/>
            <a:ext cx="4533900" cy="234530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410621" y="4214811"/>
            <a:ext cx="397123" cy="1643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2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/>
          <p:cNvSpPr txBox="1"/>
          <p:nvPr/>
        </p:nvSpPr>
        <p:spPr>
          <a:xfrm>
            <a:off x="255892" y="135740"/>
            <a:ext cx="7074092" cy="354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100" b="1" dirty="0" smtClean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指令精调</a:t>
            </a:r>
            <a:endParaRPr lang="zh-CN" altLang="en-US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19272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6" name="稻壳儿小白白(http://dwz.cn/Wu2UP)"/>
          <p:cNvSpPr txBox="1">
            <a:spLocks noChangeArrowheads="1"/>
          </p:cNvSpPr>
          <p:nvPr/>
        </p:nvSpPr>
        <p:spPr bwMode="auto">
          <a:xfrm>
            <a:off x="255892" y="705584"/>
            <a:ext cx="8338039" cy="328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优化算法改进方向</a:t>
            </a:r>
            <a:r>
              <a:rPr lang="en-US" altLang="zh-CN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1</a:t>
            </a:r>
            <a:r>
              <a:rPr lang="zh-CN" altLang="en-US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：自适应学习率</a:t>
            </a:r>
            <a:endParaRPr lang="zh-CN" altLang="en-US" sz="1400" dirty="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b="2392"/>
          <a:stretch/>
        </p:blipFill>
        <p:spPr>
          <a:xfrm>
            <a:off x="535780" y="1569939"/>
            <a:ext cx="4301648" cy="9548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80" y="3044194"/>
            <a:ext cx="3786417" cy="11991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771" y="1559715"/>
            <a:ext cx="4397397" cy="2683669"/>
          </a:xfrm>
          <a:prstGeom prst="rect">
            <a:avLst/>
          </a:prstGeom>
        </p:spPr>
      </p:pic>
      <p:sp>
        <p:nvSpPr>
          <p:cNvPr id="13" name="稻壳儿小白白(http://dwz.cn/Wu2UP)"/>
          <p:cNvSpPr txBox="1">
            <a:spLocks noChangeArrowheads="1"/>
          </p:cNvSpPr>
          <p:nvPr/>
        </p:nvSpPr>
        <p:spPr bwMode="auto">
          <a:xfrm>
            <a:off x="227263" y="5459755"/>
            <a:ext cx="7824925" cy="260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000" dirty="0" smtClean="0">
                <a:solidFill>
                  <a:srgbClr val="445469"/>
                </a:solidFill>
                <a:sym typeface="Arial" panose="020B0604020202090204" pitchFamily="34" charset="0"/>
              </a:rPr>
              <a:t>1.</a:t>
            </a:r>
            <a:r>
              <a:rPr lang="zh-CN" altLang="en-US" sz="1000" dirty="0" smtClean="0">
                <a:solidFill>
                  <a:srgbClr val="445469"/>
                </a:solidFill>
                <a:sym typeface="Arial" panose="020B0604020202090204" pitchFamily="34" charset="0"/>
              </a:rPr>
              <a:t> </a:t>
            </a:r>
            <a:r>
              <a:rPr lang="en-US" altLang="zh-CN" sz="1000" dirty="0">
                <a:solidFill>
                  <a:srgbClr val="445469"/>
                </a:solidFill>
                <a:sym typeface="Arial" panose="020B0604020202090204" pitchFamily="34" charset="0"/>
              </a:rPr>
              <a:t>https://nndl.github.io</a:t>
            </a:r>
            <a:r>
              <a:rPr lang="en-US" altLang="zh-CN" sz="1000" dirty="0" smtClean="0">
                <a:solidFill>
                  <a:srgbClr val="445469"/>
                </a:solidFill>
                <a:sym typeface="Arial" panose="020B0604020202090204" pitchFamily="34" charset="0"/>
              </a:rPr>
              <a:t>/</a:t>
            </a:r>
            <a:endParaRPr lang="en-US" altLang="zh-CN" sz="1000" dirty="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10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/>
          <p:cNvSpPr txBox="1"/>
          <p:nvPr/>
        </p:nvSpPr>
        <p:spPr>
          <a:xfrm>
            <a:off x="255892" y="135740"/>
            <a:ext cx="7074092" cy="354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100" b="1" dirty="0" smtClean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指令精调</a:t>
            </a:r>
            <a:endParaRPr lang="zh-CN" altLang="en-US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19272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6" name="稻壳儿小白白(http://dwz.cn/Wu2UP)"/>
          <p:cNvSpPr txBox="1">
            <a:spLocks noChangeArrowheads="1"/>
          </p:cNvSpPr>
          <p:nvPr/>
        </p:nvSpPr>
        <p:spPr bwMode="auto">
          <a:xfrm>
            <a:off x="255892" y="705584"/>
            <a:ext cx="8338039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优化算法改进方向</a:t>
            </a:r>
            <a:r>
              <a:rPr lang="en-US" altLang="zh-CN" sz="1400" dirty="0">
                <a:solidFill>
                  <a:srgbClr val="445469"/>
                </a:solidFill>
                <a:sym typeface="Arial" panose="020B0604020202090204" pitchFamily="34" charset="0"/>
              </a:rPr>
              <a:t>2</a:t>
            </a:r>
            <a:r>
              <a:rPr lang="zh-CN" altLang="en-US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：梯度估计修正</a:t>
            </a:r>
            <a:endParaRPr lang="zh-CN" altLang="en-US" sz="1400" dirty="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5570" y="1487015"/>
            <a:ext cx="4991164" cy="300202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843338" y="4679156"/>
            <a:ext cx="3851455" cy="3071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稻壳儿小白白(http://dwz.cn/Wu2UP)"/>
          <p:cNvSpPr txBox="1">
            <a:spLocks noChangeArrowheads="1"/>
          </p:cNvSpPr>
          <p:nvPr/>
        </p:nvSpPr>
        <p:spPr bwMode="auto">
          <a:xfrm>
            <a:off x="227263" y="5459755"/>
            <a:ext cx="7824925" cy="260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000" dirty="0" smtClean="0">
                <a:solidFill>
                  <a:srgbClr val="445469"/>
                </a:solidFill>
                <a:sym typeface="Arial" panose="020B0604020202090204" pitchFamily="34" charset="0"/>
              </a:rPr>
              <a:t>1.</a:t>
            </a:r>
            <a:r>
              <a:rPr lang="zh-CN" altLang="en-US" sz="1000" dirty="0" smtClean="0">
                <a:solidFill>
                  <a:srgbClr val="445469"/>
                </a:solidFill>
                <a:sym typeface="Arial" panose="020B0604020202090204" pitchFamily="34" charset="0"/>
              </a:rPr>
              <a:t> </a:t>
            </a:r>
            <a:r>
              <a:rPr lang="en-US" altLang="zh-CN" sz="1000" dirty="0">
                <a:solidFill>
                  <a:srgbClr val="445469"/>
                </a:solidFill>
                <a:sym typeface="Arial" panose="020B0604020202090204" pitchFamily="34" charset="0"/>
              </a:rPr>
              <a:t>https://nndl.github.io</a:t>
            </a:r>
            <a:r>
              <a:rPr lang="en-US" altLang="zh-CN" sz="1000" dirty="0" smtClean="0">
                <a:solidFill>
                  <a:srgbClr val="445469"/>
                </a:solidFill>
                <a:sym typeface="Arial" panose="020B0604020202090204" pitchFamily="34" charset="0"/>
              </a:rPr>
              <a:t>/</a:t>
            </a:r>
            <a:endParaRPr lang="en-US" altLang="zh-CN" sz="1000" dirty="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45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/>
          <p:cNvSpPr txBox="1"/>
          <p:nvPr/>
        </p:nvSpPr>
        <p:spPr>
          <a:xfrm>
            <a:off x="255892" y="135740"/>
            <a:ext cx="7074092" cy="354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100" b="1" dirty="0" smtClean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指令精调</a:t>
            </a:r>
            <a:endParaRPr lang="zh-CN" altLang="en-US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19272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6" name="稻壳儿小白白(http://dwz.cn/Wu2UP)"/>
          <p:cNvSpPr txBox="1">
            <a:spLocks noChangeArrowheads="1"/>
          </p:cNvSpPr>
          <p:nvPr/>
        </p:nvSpPr>
        <p:spPr bwMode="auto">
          <a:xfrm>
            <a:off x="255892" y="705584"/>
            <a:ext cx="8338039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结合</a:t>
            </a:r>
            <a:r>
              <a:rPr lang="zh-CN" altLang="en-US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两种改进方向</a:t>
            </a:r>
            <a:endParaRPr lang="zh-CN" altLang="en-US" sz="1400" dirty="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843338" y="4679156"/>
            <a:ext cx="3851455" cy="3071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245" y="2207170"/>
            <a:ext cx="3898250" cy="54066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3651" y="1287323"/>
            <a:ext cx="4080280" cy="3918685"/>
          </a:xfrm>
          <a:prstGeom prst="rect">
            <a:avLst/>
          </a:prstGeom>
        </p:spPr>
      </p:pic>
      <p:sp>
        <p:nvSpPr>
          <p:cNvPr id="12" name="稻壳儿小白白(http://dwz.cn/Wu2UP)"/>
          <p:cNvSpPr txBox="1">
            <a:spLocks noChangeArrowheads="1"/>
          </p:cNvSpPr>
          <p:nvPr/>
        </p:nvSpPr>
        <p:spPr bwMode="auto">
          <a:xfrm>
            <a:off x="227263" y="5459755"/>
            <a:ext cx="7824925" cy="260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000" dirty="0" smtClean="0">
                <a:solidFill>
                  <a:srgbClr val="445469"/>
                </a:solidFill>
                <a:sym typeface="Arial" panose="020B0604020202090204" pitchFamily="34" charset="0"/>
              </a:rPr>
              <a:t>1.</a:t>
            </a:r>
            <a:r>
              <a:rPr lang="zh-CN" altLang="en-US" sz="1000" dirty="0" smtClean="0">
                <a:solidFill>
                  <a:srgbClr val="445469"/>
                </a:solidFill>
                <a:sym typeface="Arial" panose="020B0604020202090204" pitchFamily="34" charset="0"/>
              </a:rPr>
              <a:t> </a:t>
            </a:r>
            <a:r>
              <a:rPr lang="en-US" altLang="zh-CN" sz="1000" dirty="0">
                <a:solidFill>
                  <a:srgbClr val="445469"/>
                </a:solidFill>
                <a:sym typeface="Arial" panose="020B0604020202090204" pitchFamily="34" charset="0"/>
              </a:rPr>
              <a:t>https://nndl.github.io</a:t>
            </a:r>
            <a:r>
              <a:rPr lang="en-US" altLang="zh-CN" sz="1000" dirty="0" smtClean="0">
                <a:solidFill>
                  <a:srgbClr val="445469"/>
                </a:solidFill>
                <a:sym typeface="Arial" panose="020B0604020202090204" pitchFamily="34" charset="0"/>
              </a:rPr>
              <a:t>/</a:t>
            </a:r>
            <a:endParaRPr lang="en-US" altLang="zh-CN" sz="1000" dirty="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91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/>
          <p:cNvSpPr txBox="1"/>
          <p:nvPr/>
        </p:nvSpPr>
        <p:spPr>
          <a:xfrm>
            <a:off x="255892" y="135740"/>
            <a:ext cx="7074092" cy="354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100" b="1" dirty="0" smtClean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指令精调</a:t>
            </a:r>
            <a:endParaRPr lang="zh-CN" altLang="en-US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19272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6" name="稻壳儿小白白(http://dwz.cn/Wu2UP)"/>
          <p:cNvSpPr txBox="1">
            <a:spLocks noChangeArrowheads="1"/>
          </p:cNvSpPr>
          <p:nvPr/>
        </p:nvSpPr>
        <p:spPr bwMode="auto">
          <a:xfrm>
            <a:off x="255892" y="705584"/>
            <a:ext cx="8338039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引入权重衰减的</a:t>
            </a:r>
            <a:r>
              <a:rPr lang="en-US" altLang="zh-CN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Adam</a:t>
            </a:r>
            <a:r>
              <a:rPr lang="zh-CN" altLang="en-US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：</a:t>
            </a:r>
            <a:r>
              <a:rPr lang="en-US" altLang="zh-CN" sz="1400" dirty="0" err="1" smtClean="0">
                <a:solidFill>
                  <a:srgbClr val="445469"/>
                </a:solidFill>
                <a:sym typeface="Arial" panose="020B0604020202090204" pitchFamily="34" charset="0"/>
              </a:rPr>
              <a:t>AdamW</a:t>
            </a:r>
            <a:endParaRPr lang="zh-CN" altLang="en-US" sz="1400" dirty="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8" name="稻壳儿小白白(http://dwz.cn/Wu2UP)"/>
          <p:cNvSpPr txBox="1">
            <a:spLocks noChangeArrowheads="1"/>
          </p:cNvSpPr>
          <p:nvPr/>
        </p:nvSpPr>
        <p:spPr bwMode="auto">
          <a:xfrm>
            <a:off x="227263" y="5459755"/>
            <a:ext cx="78249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000" dirty="0" smtClean="0">
                <a:solidFill>
                  <a:srgbClr val="445469"/>
                </a:solidFill>
                <a:sym typeface="Arial" panose="020B0604020202090204" pitchFamily="34" charset="0"/>
              </a:rPr>
              <a:t>1.</a:t>
            </a:r>
            <a:r>
              <a:rPr lang="zh-CN" altLang="en-US" sz="1000" dirty="0" smtClean="0">
                <a:solidFill>
                  <a:srgbClr val="445469"/>
                </a:solidFill>
                <a:sym typeface="Arial" panose="020B0604020202090204" pitchFamily="34" charset="0"/>
              </a:rPr>
              <a:t> </a:t>
            </a:r>
            <a:r>
              <a:rPr lang="en-US" altLang="zh-CN" sz="1000" dirty="0">
                <a:solidFill>
                  <a:srgbClr val="445469"/>
                </a:solidFill>
                <a:sym typeface="Arial" panose="020B0604020202090204" pitchFamily="34" charset="0"/>
              </a:rPr>
              <a:t>https://blog.csdn.net/AiBigData/article/details/121610982</a:t>
            </a:r>
            <a:endParaRPr lang="zh-CN" altLang="en-US" sz="1000" dirty="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r="17331"/>
          <a:stretch/>
        </p:blipFill>
        <p:spPr>
          <a:xfrm>
            <a:off x="321470" y="2009882"/>
            <a:ext cx="4507705" cy="2355441"/>
          </a:xfrm>
          <a:prstGeom prst="rect">
            <a:avLst/>
          </a:prstGeom>
        </p:spPr>
      </p:pic>
      <p:pic>
        <p:nvPicPr>
          <p:cNvPr id="16386" name="Picture 2" descr="在这里插入图片描述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166" y="2093678"/>
            <a:ext cx="4387137" cy="218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2625328" y="3871913"/>
            <a:ext cx="889397" cy="20716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633942" y="3871913"/>
            <a:ext cx="565547" cy="20716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05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/>
          <p:cNvSpPr txBox="1"/>
          <p:nvPr/>
        </p:nvSpPr>
        <p:spPr>
          <a:xfrm>
            <a:off x="255892" y="135740"/>
            <a:ext cx="7074092" cy="354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100" b="1" dirty="0" smtClean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指令精调</a:t>
            </a:r>
            <a:endParaRPr lang="zh-CN" altLang="en-US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19272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6" name="稻壳儿小白白(http://dwz.cn/Wu2UP)"/>
          <p:cNvSpPr txBox="1">
            <a:spLocks noChangeArrowheads="1"/>
          </p:cNvSpPr>
          <p:nvPr/>
        </p:nvSpPr>
        <p:spPr bwMode="auto">
          <a:xfrm>
            <a:off x="255892" y="705584"/>
            <a:ext cx="8338039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学习率调整</a:t>
            </a:r>
            <a:r>
              <a:rPr lang="zh-CN" altLang="en-US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策略：带预热（</a:t>
            </a:r>
            <a:r>
              <a:rPr lang="en-US" altLang="zh-CN" sz="1400" dirty="0" err="1" smtClean="0">
                <a:solidFill>
                  <a:srgbClr val="445469"/>
                </a:solidFill>
                <a:sym typeface="Arial" panose="020B0604020202090204" pitchFamily="34" charset="0"/>
              </a:rPr>
              <a:t>Warmup</a:t>
            </a:r>
            <a:r>
              <a:rPr lang="zh-CN" altLang="en-US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）的余弦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衰减（</a:t>
            </a:r>
            <a:r>
              <a:rPr lang="en-US" altLang="zh-CN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Cosine Decay</a:t>
            </a:r>
            <a:r>
              <a:rPr lang="zh-CN" altLang="en-US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）</a:t>
            </a:r>
          </a:p>
        </p:txBody>
      </p:sp>
      <p:pic>
        <p:nvPicPr>
          <p:cNvPr id="4098" name="Picture 2" descr="学习率变化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31" y="1992313"/>
            <a:ext cx="3566373" cy="267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37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/>
          <p:cNvSpPr txBox="1"/>
          <p:nvPr/>
        </p:nvSpPr>
        <p:spPr>
          <a:xfrm>
            <a:off x="255892" y="135740"/>
            <a:ext cx="7074092" cy="354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100" b="1" dirty="0" smtClean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指令精调</a:t>
            </a:r>
            <a:endParaRPr lang="zh-CN" altLang="en-US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19272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6" name="稻壳儿小白白(http://dwz.cn/Wu2UP)"/>
          <p:cNvSpPr txBox="1">
            <a:spLocks noChangeArrowheads="1"/>
          </p:cNvSpPr>
          <p:nvPr/>
        </p:nvSpPr>
        <p:spPr bwMode="auto">
          <a:xfrm>
            <a:off x="255892" y="705584"/>
            <a:ext cx="8338039" cy="328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训练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的启动脚本</a:t>
            </a:r>
            <a:r>
              <a:rPr lang="zh-CN" altLang="en-US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在</a:t>
            </a:r>
            <a:r>
              <a:rPr lang="en-US" altLang="zh-CN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scripts</a:t>
            </a:r>
            <a:r>
              <a:rPr lang="zh-CN" altLang="en-US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目录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下，支持单机多卡和多机多卡训练</a:t>
            </a:r>
            <a:r>
              <a:rPr lang="zh-CN" altLang="en-US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。</a:t>
            </a:r>
            <a:endParaRPr lang="zh-CN" altLang="en-US" sz="1400" dirty="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8" name="稻壳儿小白白(http://dwz.cn/Wu2UP)"/>
          <p:cNvSpPr txBox="1">
            <a:spLocks noChangeArrowheads="1"/>
          </p:cNvSpPr>
          <p:nvPr/>
        </p:nvSpPr>
        <p:spPr bwMode="auto">
          <a:xfrm>
            <a:off x="227263" y="5459755"/>
            <a:ext cx="7824925" cy="260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000" dirty="0" smtClean="0">
                <a:solidFill>
                  <a:srgbClr val="445469"/>
                </a:solidFill>
                <a:sym typeface="Arial" panose="020B0604020202090204" pitchFamily="34" charset="0"/>
              </a:rPr>
              <a:t>1.</a:t>
            </a:r>
            <a:r>
              <a:rPr lang="zh-CN" altLang="en-US" sz="1000" dirty="0" smtClean="0">
                <a:solidFill>
                  <a:srgbClr val="445469"/>
                </a:solidFill>
                <a:sym typeface="Arial" panose="020B0604020202090204" pitchFamily="34" charset="0"/>
              </a:rPr>
              <a:t> </a:t>
            </a:r>
            <a:r>
              <a:rPr lang="en-US" altLang="zh-CN" sz="1000" dirty="0">
                <a:solidFill>
                  <a:srgbClr val="445469"/>
                </a:solidFill>
                <a:sym typeface="Arial" panose="020B0604020202090204" pitchFamily="34" charset="0"/>
              </a:rPr>
              <a:t>https://github.com/LianjiaTech/BELLE</a:t>
            </a:r>
            <a:endParaRPr lang="zh-CN" altLang="en-US" sz="1000" dirty="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356" y="1359412"/>
            <a:ext cx="6948747" cy="388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66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/>
          <p:cNvSpPr txBox="1"/>
          <p:nvPr/>
        </p:nvSpPr>
        <p:spPr>
          <a:xfrm>
            <a:off x="255892" y="135740"/>
            <a:ext cx="7074092" cy="354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100" b="1" dirty="0" smtClean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指令精调</a:t>
            </a:r>
            <a:endParaRPr lang="zh-CN" altLang="en-US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19272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6" name="稻壳儿小白白(http://dwz.cn/Wu2UP)"/>
          <p:cNvSpPr txBox="1">
            <a:spLocks noChangeArrowheads="1"/>
          </p:cNvSpPr>
          <p:nvPr/>
        </p:nvSpPr>
        <p:spPr bwMode="auto">
          <a:xfrm>
            <a:off x="255892" y="705584"/>
            <a:ext cx="8338039" cy="328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单机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多卡训练</a:t>
            </a:r>
          </a:p>
        </p:txBody>
      </p:sp>
      <p:sp>
        <p:nvSpPr>
          <p:cNvPr id="8" name="稻壳儿小白白(http://dwz.cn/Wu2UP)"/>
          <p:cNvSpPr txBox="1">
            <a:spLocks noChangeArrowheads="1"/>
          </p:cNvSpPr>
          <p:nvPr/>
        </p:nvSpPr>
        <p:spPr bwMode="auto">
          <a:xfrm>
            <a:off x="227263" y="5459755"/>
            <a:ext cx="7824925" cy="260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000" dirty="0" smtClean="0">
                <a:solidFill>
                  <a:srgbClr val="445469"/>
                </a:solidFill>
                <a:sym typeface="Arial" panose="020B0604020202090204" pitchFamily="34" charset="0"/>
              </a:rPr>
              <a:t>1.</a:t>
            </a:r>
            <a:r>
              <a:rPr lang="zh-CN" altLang="en-US" sz="1000" dirty="0" smtClean="0">
                <a:solidFill>
                  <a:srgbClr val="445469"/>
                </a:solidFill>
                <a:sym typeface="Arial" panose="020B0604020202090204" pitchFamily="34" charset="0"/>
              </a:rPr>
              <a:t> </a:t>
            </a:r>
            <a:r>
              <a:rPr lang="en-US" altLang="zh-CN" sz="1000" dirty="0">
                <a:solidFill>
                  <a:srgbClr val="445469"/>
                </a:solidFill>
                <a:sym typeface="Arial" panose="020B0604020202090204" pitchFamily="34" charset="0"/>
              </a:rPr>
              <a:t>https://github.com/LianjiaTech/BELLE</a:t>
            </a:r>
            <a:endParaRPr lang="zh-CN" altLang="en-US" sz="1000" dirty="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896" y="1074840"/>
            <a:ext cx="6401035" cy="434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4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2418079"/>
            <a:ext cx="3809599" cy="787345"/>
            <a:chOff x="0" y="2418079"/>
            <a:chExt cx="4491610" cy="928299"/>
          </a:xfrm>
        </p:grpSpPr>
        <p:sp>
          <p:nvSpPr>
            <p:cNvPr id="23" name="矩形 22"/>
            <p:cNvSpPr/>
            <p:nvPr/>
          </p:nvSpPr>
          <p:spPr>
            <a:xfrm>
              <a:off x="0" y="2418079"/>
              <a:ext cx="4491610" cy="90037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7F7F7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692959"/>
              <a:ext cx="4401977" cy="653419"/>
            </a:xfrm>
            <a:prstGeom prst="rect">
              <a:avLst/>
            </a:prstGeom>
          </p:spPr>
        </p:pic>
      </p:grpSp>
      <p:sp>
        <p:nvSpPr>
          <p:cNvPr id="14339" name="文本框 4"/>
          <p:cNvSpPr txBox="1">
            <a:spLocks noChangeArrowheads="1"/>
          </p:cNvSpPr>
          <p:nvPr/>
        </p:nvSpPr>
        <p:spPr bwMode="auto">
          <a:xfrm>
            <a:off x="4410075" y="1421130"/>
            <a:ext cx="696913" cy="647700"/>
          </a:xfrm>
          <a:prstGeom prst="rect">
            <a:avLst/>
          </a:prstGeom>
          <a:solidFill>
            <a:srgbClr val="2BA8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01</a:t>
            </a:r>
            <a:endParaRPr lang="zh-CN" altLang="en-US" sz="3600" b="1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4340" name="文本框 6"/>
          <p:cNvSpPr txBox="1">
            <a:spLocks noChangeArrowheads="1"/>
          </p:cNvSpPr>
          <p:nvPr/>
        </p:nvSpPr>
        <p:spPr bwMode="auto">
          <a:xfrm>
            <a:off x="4410075" y="2529205"/>
            <a:ext cx="696913" cy="647700"/>
          </a:xfrm>
          <a:prstGeom prst="rect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02</a:t>
            </a:r>
            <a:endParaRPr lang="zh-CN" altLang="en-US" sz="3600" b="1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4341" name="文本框 7"/>
          <p:cNvSpPr txBox="1">
            <a:spLocks noChangeArrowheads="1"/>
          </p:cNvSpPr>
          <p:nvPr/>
        </p:nvSpPr>
        <p:spPr bwMode="auto">
          <a:xfrm>
            <a:off x="4410075" y="3637280"/>
            <a:ext cx="696913" cy="646113"/>
          </a:xfrm>
          <a:prstGeom prst="rect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03</a:t>
            </a:r>
            <a:endParaRPr lang="zh-CN" altLang="en-US" sz="3600" b="1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4343" name="文本框 9"/>
          <p:cNvSpPr txBox="1">
            <a:spLocks noChangeArrowheads="1"/>
          </p:cNvSpPr>
          <p:nvPr/>
        </p:nvSpPr>
        <p:spPr bwMode="auto">
          <a:xfrm>
            <a:off x="5408613" y="1514793"/>
            <a:ext cx="183255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9pPr>
          </a:lstStyle>
          <a:p>
            <a:pPr eaLnBrk="1" hangingPunct="1"/>
            <a:r>
              <a:rPr lang="zh-CN" altLang="en-US" sz="3200" b="1" dirty="0" smtClean="0">
                <a:solidFill>
                  <a:srgbClr val="2BA854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数据准备</a:t>
            </a:r>
            <a:endParaRPr lang="zh-CN" altLang="en-US" sz="3200" b="1" dirty="0">
              <a:solidFill>
                <a:srgbClr val="2BA854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4344" name="文本框 10"/>
          <p:cNvSpPr txBox="1">
            <a:spLocks noChangeArrowheads="1"/>
          </p:cNvSpPr>
          <p:nvPr/>
        </p:nvSpPr>
        <p:spPr bwMode="auto">
          <a:xfrm>
            <a:off x="5408613" y="2622868"/>
            <a:ext cx="190308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rgbClr val="513087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全</a:t>
            </a:r>
            <a:r>
              <a:rPr lang="zh-CN" altLang="en-US" sz="3200" b="1" dirty="0" smtClean="0">
                <a:solidFill>
                  <a:srgbClr val="513087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量微调</a:t>
            </a:r>
            <a:endParaRPr lang="zh-CN" altLang="en-US" sz="3200" b="1" dirty="0">
              <a:solidFill>
                <a:srgbClr val="513087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4345" name="文本框 11"/>
          <p:cNvSpPr txBox="1">
            <a:spLocks noChangeArrowheads="1"/>
          </p:cNvSpPr>
          <p:nvPr/>
        </p:nvSpPr>
        <p:spPr bwMode="auto">
          <a:xfrm>
            <a:off x="5408613" y="3729355"/>
            <a:ext cx="100860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9pPr>
          </a:lstStyle>
          <a:p>
            <a:pPr eaLnBrk="1" hangingPunct="1"/>
            <a:r>
              <a:rPr lang="zh-CN" altLang="en-US" sz="3200" b="1" dirty="0" smtClean="0">
                <a:solidFill>
                  <a:srgbClr val="DE4477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总结</a:t>
            </a:r>
            <a:endParaRPr lang="zh-CN" altLang="en-US" sz="3200" b="1" dirty="0">
              <a:solidFill>
                <a:srgbClr val="DE4477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cxnSp>
        <p:nvCxnSpPr>
          <p:cNvPr id="14347" name="直接连接符 14"/>
          <p:cNvCxnSpPr>
            <a:cxnSpLocks noChangeShapeType="1"/>
          </p:cNvCxnSpPr>
          <p:nvPr/>
        </p:nvCxnSpPr>
        <p:spPr bwMode="auto">
          <a:xfrm>
            <a:off x="5297488" y="1516380"/>
            <a:ext cx="0" cy="457200"/>
          </a:xfrm>
          <a:prstGeom prst="line">
            <a:avLst/>
          </a:prstGeom>
          <a:noFill/>
          <a:ln w="6350">
            <a:solidFill>
              <a:srgbClr val="2BA854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8" name="直接连接符 15"/>
          <p:cNvCxnSpPr>
            <a:cxnSpLocks noChangeShapeType="1"/>
          </p:cNvCxnSpPr>
          <p:nvPr/>
        </p:nvCxnSpPr>
        <p:spPr bwMode="auto">
          <a:xfrm>
            <a:off x="5316538" y="2621280"/>
            <a:ext cx="0" cy="457200"/>
          </a:xfrm>
          <a:prstGeom prst="line">
            <a:avLst/>
          </a:prstGeom>
          <a:noFill/>
          <a:ln w="6350">
            <a:solidFill>
              <a:srgbClr val="513087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9" name="直接连接符 16"/>
          <p:cNvCxnSpPr>
            <a:cxnSpLocks noChangeShapeType="1"/>
          </p:cNvCxnSpPr>
          <p:nvPr/>
        </p:nvCxnSpPr>
        <p:spPr bwMode="auto">
          <a:xfrm>
            <a:off x="5316538" y="3734118"/>
            <a:ext cx="0" cy="457200"/>
          </a:xfrm>
          <a:prstGeom prst="line">
            <a:avLst/>
          </a:prstGeom>
          <a:noFill/>
          <a:ln w="6350">
            <a:solidFill>
              <a:srgbClr val="DE4477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1" name="直接连接符 23"/>
          <p:cNvCxnSpPr>
            <a:cxnSpLocks noChangeShapeType="1"/>
          </p:cNvCxnSpPr>
          <p:nvPr/>
        </p:nvCxnSpPr>
        <p:spPr bwMode="auto">
          <a:xfrm>
            <a:off x="5240338" y="1516380"/>
            <a:ext cx="0" cy="457200"/>
          </a:xfrm>
          <a:prstGeom prst="line">
            <a:avLst/>
          </a:prstGeom>
          <a:noFill/>
          <a:ln w="28575">
            <a:solidFill>
              <a:srgbClr val="2BA854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2" name="直接连接符 24"/>
          <p:cNvCxnSpPr>
            <a:cxnSpLocks noChangeShapeType="1"/>
          </p:cNvCxnSpPr>
          <p:nvPr/>
        </p:nvCxnSpPr>
        <p:spPr bwMode="auto">
          <a:xfrm>
            <a:off x="5259388" y="2621280"/>
            <a:ext cx="0" cy="457200"/>
          </a:xfrm>
          <a:prstGeom prst="line">
            <a:avLst/>
          </a:prstGeom>
          <a:noFill/>
          <a:ln w="28575">
            <a:solidFill>
              <a:srgbClr val="513087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3" name="直接连接符 25"/>
          <p:cNvCxnSpPr>
            <a:cxnSpLocks noChangeShapeType="1"/>
          </p:cNvCxnSpPr>
          <p:nvPr/>
        </p:nvCxnSpPr>
        <p:spPr bwMode="auto">
          <a:xfrm>
            <a:off x="5259388" y="3734118"/>
            <a:ext cx="0" cy="457200"/>
          </a:xfrm>
          <a:prstGeom prst="line">
            <a:avLst/>
          </a:prstGeom>
          <a:noFill/>
          <a:ln w="28575">
            <a:solidFill>
              <a:srgbClr val="DE4477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/>
          <p:cNvSpPr txBox="1"/>
          <p:nvPr/>
        </p:nvSpPr>
        <p:spPr>
          <a:xfrm>
            <a:off x="255892" y="135740"/>
            <a:ext cx="7074092" cy="354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100" b="1" dirty="0" smtClean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指令精调</a:t>
            </a:r>
            <a:endParaRPr lang="zh-CN" altLang="en-US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19272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6" name="稻壳儿小白白(http://dwz.cn/Wu2UP)"/>
          <p:cNvSpPr txBox="1">
            <a:spLocks noChangeArrowheads="1"/>
          </p:cNvSpPr>
          <p:nvPr/>
        </p:nvSpPr>
        <p:spPr bwMode="auto">
          <a:xfrm>
            <a:off x="255892" y="705584"/>
            <a:ext cx="8338039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多机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多卡训练</a:t>
            </a:r>
          </a:p>
        </p:txBody>
      </p:sp>
      <p:sp>
        <p:nvSpPr>
          <p:cNvPr id="8" name="稻壳儿小白白(http://dwz.cn/Wu2UP)"/>
          <p:cNvSpPr txBox="1">
            <a:spLocks noChangeArrowheads="1"/>
          </p:cNvSpPr>
          <p:nvPr/>
        </p:nvSpPr>
        <p:spPr bwMode="auto">
          <a:xfrm>
            <a:off x="227263" y="5459755"/>
            <a:ext cx="7824925" cy="260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000" dirty="0" smtClean="0">
                <a:solidFill>
                  <a:srgbClr val="445469"/>
                </a:solidFill>
                <a:sym typeface="Arial" panose="020B0604020202090204" pitchFamily="34" charset="0"/>
              </a:rPr>
              <a:t>1.</a:t>
            </a:r>
            <a:r>
              <a:rPr lang="zh-CN" altLang="en-US" sz="1000" dirty="0" smtClean="0">
                <a:solidFill>
                  <a:srgbClr val="445469"/>
                </a:solidFill>
                <a:sym typeface="Arial" panose="020B0604020202090204" pitchFamily="34" charset="0"/>
              </a:rPr>
              <a:t> </a:t>
            </a:r>
            <a:r>
              <a:rPr lang="en-US" altLang="zh-CN" sz="1000" dirty="0">
                <a:solidFill>
                  <a:srgbClr val="445469"/>
                </a:solidFill>
                <a:sym typeface="Arial" panose="020B0604020202090204" pitchFamily="34" charset="0"/>
              </a:rPr>
              <a:t>https://github.com/LianjiaTech/BELLE</a:t>
            </a:r>
            <a:endParaRPr lang="zh-CN" altLang="en-US" sz="1000" dirty="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892" y="1271388"/>
            <a:ext cx="6739039" cy="387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3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/>
          <p:cNvSpPr txBox="1"/>
          <p:nvPr/>
        </p:nvSpPr>
        <p:spPr>
          <a:xfrm>
            <a:off x="255892" y="135740"/>
            <a:ext cx="7074092" cy="354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100" b="1" dirty="0" smtClean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指令精调</a:t>
            </a:r>
            <a:endParaRPr lang="zh-CN" altLang="en-US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19272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6" name="稻壳儿小白白(http://dwz.cn/Wu2UP)"/>
          <p:cNvSpPr txBox="1">
            <a:spLocks noChangeArrowheads="1"/>
          </p:cNvSpPr>
          <p:nvPr/>
        </p:nvSpPr>
        <p:spPr bwMode="auto">
          <a:xfrm>
            <a:off x="255892" y="705584"/>
            <a:ext cx="8338039" cy="328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关于</a:t>
            </a:r>
            <a:r>
              <a:rPr lang="en-US" altLang="zh-CN" sz="1400" dirty="0" err="1" smtClean="0">
                <a:solidFill>
                  <a:srgbClr val="445469"/>
                </a:solidFill>
                <a:sym typeface="Arial" panose="020B0604020202090204" pitchFamily="34" charset="0"/>
              </a:rPr>
              <a:t>DeepSpeed</a:t>
            </a:r>
            <a:endParaRPr lang="zh-CN" altLang="en-US" sz="1400" dirty="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8" name="稻壳儿小白白(http://dwz.cn/Wu2UP)"/>
          <p:cNvSpPr txBox="1">
            <a:spLocks noChangeArrowheads="1"/>
          </p:cNvSpPr>
          <p:nvPr/>
        </p:nvSpPr>
        <p:spPr bwMode="auto">
          <a:xfrm>
            <a:off x="227263" y="5459755"/>
            <a:ext cx="7824925" cy="260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000" dirty="0" smtClean="0">
                <a:solidFill>
                  <a:srgbClr val="445469"/>
                </a:solidFill>
                <a:sym typeface="Arial" panose="020B0604020202090204" pitchFamily="34" charset="0"/>
              </a:rPr>
              <a:t>1.</a:t>
            </a:r>
            <a:r>
              <a:rPr lang="zh-CN" altLang="en-US" sz="1000" dirty="0" smtClean="0">
                <a:solidFill>
                  <a:srgbClr val="445469"/>
                </a:solidFill>
                <a:sym typeface="Arial" panose="020B0604020202090204" pitchFamily="34" charset="0"/>
              </a:rPr>
              <a:t> </a:t>
            </a:r>
            <a:r>
              <a:rPr lang="en-US" altLang="zh-CN" sz="1000" dirty="0">
                <a:solidFill>
                  <a:srgbClr val="445469"/>
                </a:solidFill>
                <a:sym typeface="Arial" panose="020B0604020202090204" pitchFamily="34" charset="0"/>
              </a:rPr>
              <a:t>https://github.com/LianjiaTech/BELLE</a:t>
            </a:r>
            <a:endParaRPr lang="zh-CN" altLang="en-US" sz="1000" dirty="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1950243"/>
            <a:ext cx="8985221" cy="203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/>
          <p:cNvSpPr txBox="1"/>
          <p:nvPr/>
        </p:nvSpPr>
        <p:spPr>
          <a:xfrm>
            <a:off x="255892" y="135740"/>
            <a:ext cx="7074092" cy="354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2100" b="1" dirty="0" err="1" smtClean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DeepSpeed</a:t>
            </a:r>
            <a:endParaRPr lang="en-US" altLang="zh-CN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19272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8" name="稻壳儿小白白(http://dwz.cn/Wu2UP)"/>
          <p:cNvSpPr txBox="1">
            <a:spLocks noChangeArrowheads="1"/>
          </p:cNvSpPr>
          <p:nvPr/>
        </p:nvSpPr>
        <p:spPr bwMode="auto">
          <a:xfrm>
            <a:off x="227263" y="5459755"/>
            <a:ext cx="7824925" cy="260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000" dirty="0" smtClean="0">
                <a:solidFill>
                  <a:srgbClr val="445469"/>
                </a:solidFill>
                <a:sym typeface="Arial" panose="020B0604020202090204" pitchFamily="34" charset="0"/>
              </a:rPr>
              <a:t>1.</a:t>
            </a:r>
            <a:r>
              <a:rPr lang="zh-CN" altLang="en-US" sz="1000" dirty="0" smtClean="0">
                <a:solidFill>
                  <a:srgbClr val="445469"/>
                </a:solidFill>
                <a:sym typeface="Arial" panose="020B0604020202090204" pitchFamily="34" charset="0"/>
              </a:rPr>
              <a:t> </a:t>
            </a:r>
            <a:r>
              <a:rPr lang="en-US" altLang="zh-CN" sz="1000" dirty="0">
                <a:solidFill>
                  <a:srgbClr val="445469"/>
                </a:solidFill>
                <a:sym typeface="Arial" panose="020B0604020202090204" pitchFamily="34" charset="0"/>
              </a:rPr>
              <a:t>https://zhuanlan.zhihu.com/p/513571706</a:t>
            </a:r>
            <a:endParaRPr lang="zh-CN" altLang="en-US" sz="1000" dirty="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10" name="稻壳儿小白白(http://dwz.cn/Wu2UP)"/>
          <p:cNvSpPr txBox="1">
            <a:spLocks noChangeArrowheads="1"/>
          </p:cNvSpPr>
          <p:nvPr/>
        </p:nvSpPr>
        <p:spPr bwMode="auto">
          <a:xfrm>
            <a:off x="255892" y="705584"/>
            <a:ext cx="9802508" cy="1557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目前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训练超大规模语言模型主要有两条技术路线</a:t>
            </a:r>
            <a:r>
              <a:rPr lang="zh-CN" altLang="en-US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：</a:t>
            </a:r>
            <a:endParaRPr lang="en-US" altLang="zh-CN" sz="1400" dirty="0" smtClean="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marL="285750" indent="-28575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TPU </a:t>
            </a:r>
            <a:r>
              <a:rPr lang="en-US" altLang="zh-CN" sz="1400" dirty="0">
                <a:solidFill>
                  <a:srgbClr val="445469"/>
                </a:solidFill>
                <a:sym typeface="Arial" panose="020B0604020202090204" pitchFamily="34" charset="0"/>
              </a:rPr>
              <a:t>+ XLA + </a:t>
            </a:r>
            <a:r>
              <a:rPr lang="en-US" altLang="zh-CN" sz="1400" dirty="0" err="1">
                <a:solidFill>
                  <a:srgbClr val="445469"/>
                </a:solidFill>
                <a:sym typeface="Arial" panose="020B0604020202090204" pitchFamily="34" charset="0"/>
              </a:rPr>
              <a:t>TensorFlow</a:t>
            </a:r>
            <a:r>
              <a:rPr lang="en-US" altLang="zh-CN" sz="1400" dirty="0">
                <a:solidFill>
                  <a:srgbClr val="445469"/>
                </a:solidFill>
                <a:sym typeface="Arial" panose="020B0604020202090204" pitchFamily="34" charset="0"/>
              </a:rPr>
              <a:t>/JAX </a:t>
            </a:r>
            <a:endParaRPr lang="en-US" altLang="zh-CN" sz="1400" dirty="0" smtClean="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marL="285750" indent="-28575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GPU </a:t>
            </a:r>
            <a:r>
              <a:rPr lang="en-US" altLang="zh-CN" sz="1400" dirty="0">
                <a:solidFill>
                  <a:srgbClr val="445469"/>
                </a:solidFill>
                <a:sym typeface="Arial" panose="020B0604020202090204" pitchFamily="34" charset="0"/>
              </a:rPr>
              <a:t>+ </a:t>
            </a:r>
            <a:r>
              <a:rPr lang="en-US" altLang="zh-CN" sz="1400" dirty="0" err="1">
                <a:solidFill>
                  <a:srgbClr val="445469"/>
                </a:solidFill>
                <a:sym typeface="Arial" panose="020B0604020202090204" pitchFamily="34" charset="0"/>
              </a:rPr>
              <a:t>PyTorch</a:t>
            </a:r>
            <a:r>
              <a:rPr lang="en-US" altLang="zh-CN" sz="1400" dirty="0">
                <a:solidFill>
                  <a:srgbClr val="445469"/>
                </a:solidFill>
                <a:sym typeface="Arial" panose="020B0604020202090204" pitchFamily="34" charset="0"/>
              </a:rPr>
              <a:t> + </a:t>
            </a:r>
            <a:r>
              <a:rPr lang="en-US" altLang="zh-CN" sz="1400" dirty="0" err="1">
                <a:solidFill>
                  <a:srgbClr val="445469"/>
                </a:solidFill>
                <a:sym typeface="Arial" panose="020B0604020202090204" pitchFamily="34" charset="0"/>
              </a:rPr>
              <a:t>Megatron</a:t>
            </a:r>
            <a:r>
              <a:rPr lang="en-US" altLang="zh-CN" sz="1400" dirty="0">
                <a:solidFill>
                  <a:srgbClr val="445469"/>
                </a:solidFill>
                <a:sym typeface="Arial" panose="020B0604020202090204" pitchFamily="34" charset="0"/>
              </a:rPr>
              <a:t>-LM + </a:t>
            </a:r>
            <a:r>
              <a:rPr lang="en-US" altLang="zh-CN" sz="1400" dirty="0" err="1" smtClean="0">
                <a:solidFill>
                  <a:srgbClr val="445469"/>
                </a:solidFill>
                <a:sym typeface="Arial" panose="020B0604020202090204" pitchFamily="34" charset="0"/>
              </a:rPr>
              <a:t>DeepSpeed</a:t>
            </a:r>
            <a:endParaRPr lang="en-US" altLang="zh-CN" sz="1400" dirty="0" smtClean="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>
              <a:lnSpc>
                <a:spcPct val="120000"/>
              </a:lnSpc>
              <a:spcBef>
                <a:spcPct val="20000"/>
              </a:spcBef>
            </a:pPr>
            <a:endParaRPr lang="en-US" altLang="zh-CN" sz="1400" dirty="0" smtClean="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 dirty="0" err="1" smtClean="0">
                <a:solidFill>
                  <a:srgbClr val="445469"/>
                </a:solidFill>
                <a:sym typeface="Arial" panose="020B0604020202090204" pitchFamily="34" charset="0"/>
              </a:rPr>
              <a:t>DeepSpeed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的核心是</a:t>
            </a:r>
            <a:r>
              <a:rPr lang="en-US" altLang="zh-CN" sz="1400" dirty="0" err="1">
                <a:solidFill>
                  <a:srgbClr val="445469"/>
                </a:solidFill>
                <a:sym typeface="Arial" panose="020B0604020202090204" pitchFamily="34" charset="0"/>
              </a:rPr>
              <a:t>ZeRO</a:t>
            </a:r>
            <a:r>
              <a:rPr lang="en-US" altLang="zh-CN" sz="1400" dirty="0">
                <a:solidFill>
                  <a:srgbClr val="445469"/>
                </a:solidFill>
                <a:sym typeface="Arial" panose="020B0604020202090204" pitchFamily="34" charset="0"/>
              </a:rPr>
              <a:t>(Zero Redundancy Optimizer</a:t>
            </a:r>
            <a:r>
              <a:rPr lang="en-US" altLang="zh-CN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)</a:t>
            </a:r>
            <a:r>
              <a:rPr lang="zh-CN" altLang="en-US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，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它是一种显存优化的数据并行</a:t>
            </a:r>
            <a:r>
              <a:rPr lang="en-US" altLang="zh-CN" sz="1400" dirty="0">
                <a:solidFill>
                  <a:srgbClr val="445469"/>
                </a:solidFill>
                <a:sym typeface="Arial" panose="020B0604020202090204" pitchFamily="34" charset="0"/>
              </a:rPr>
              <a:t>(data parallelism, DP)</a:t>
            </a:r>
            <a:r>
              <a:rPr lang="zh-CN" altLang="en-US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方案</a:t>
            </a:r>
            <a:endParaRPr lang="zh-CN" altLang="en-US" sz="1400" dirty="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pic>
        <p:nvPicPr>
          <p:cNvPr id="19458" name="Picture 2" descr="这里写图片描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75" y="2555696"/>
            <a:ext cx="5440541" cy="274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81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/>
          <p:cNvSpPr txBox="1"/>
          <p:nvPr/>
        </p:nvSpPr>
        <p:spPr>
          <a:xfrm>
            <a:off x="255892" y="135740"/>
            <a:ext cx="7074092" cy="354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2100" b="1" dirty="0" err="1" smtClean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DeepSpeed</a:t>
            </a:r>
            <a:endParaRPr lang="en-US" altLang="zh-CN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19272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8" name="稻壳儿小白白(http://dwz.cn/Wu2UP)"/>
          <p:cNvSpPr txBox="1">
            <a:spLocks noChangeArrowheads="1"/>
          </p:cNvSpPr>
          <p:nvPr/>
        </p:nvSpPr>
        <p:spPr bwMode="auto">
          <a:xfrm>
            <a:off x="227263" y="5459755"/>
            <a:ext cx="7824925" cy="260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000" dirty="0" smtClean="0">
                <a:solidFill>
                  <a:srgbClr val="445469"/>
                </a:solidFill>
                <a:sym typeface="Arial" panose="020B0604020202090204" pitchFamily="34" charset="0"/>
              </a:rPr>
              <a:t>1.</a:t>
            </a:r>
            <a:r>
              <a:rPr lang="zh-CN" altLang="en-US" sz="1000" dirty="0" smtClean="0">
                <a:solidFill>
                  <a:srgbClr val="445469"/>
                </a:solidFill>
                <a:sym typeface="Arial" panose="020B0604020202090204" pitchFamily="34" charset="0"/>
              </a:rPr>
              <a:t> </a:t>
            </a:r>
            <a:r>
              <a:rPr lang="en-US" altLang="zh-CN" sz="1000" dirty="0">
                <a:solidFill>
                  <a:srgbClr val="445469"/>
                </a:solidFill>
                <a:sym typeface="Arial" panose="020B0604020202090204" pitchFamily="34" charset="0"/>
              </a:rPr>
              <a:t>https://zhuanlan.zhihu.com/p/513571706</a:t>
            </a:r>
            <a:endParaRPr lang="zh-CN" altLang="en-US" sz="1000" dirty="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10" name="稻壳儿小白白(http://dwz.cn/Wu2UP)"/>
          <p:cNvSpPr txBox="1">
            <a:spLocks noChangeArrowheads="1"/>
          </p:cNvSpPr>
          <p:nvPr/>
        </p:nvSpPr>
        <p:spPr bwMode="auto">
          <a:xfrm>
            <a:off x="255892" y="705584"/>
            <a:ext cx="980250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显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存去哪了</a:t>
            </a:r>
          </a:p>
          <a:p>
            <a:pPr marL="285750" indent="-28575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混合精度训练（</a:t>
            </a:r>
            <a:r>
              <a:rPr lang="en-US" altLang="zh-CN" sz="1400" dirty="0">
                <a:solidFill>
                  <a:srgbClr val="445469"/>
                </a:solidFill>
                <a:sym typeface="Arial" panose="020B0604020202090204" pitchFamily="34" charset="0"/>
              </a:rPr>
              <a:t>mixed precision training</a:t>
            </a:r>
            <a:r>
              <a:rPr lang="zh-CN" altLang="en-US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）：</a:t>
            </a:r>
            <a:r>
              <a:rPr lang="en-US" altLang="zh-CN" sz="1400" dirty="0">
                <a:solidFill>
                  <a:srgbClr val="445469"/>
                </a:solidFill>
                <a:sym typeface="Arial" panose="020B0604020202090204" pitchFamily="34" charset="0"/>
              </a:rPr>
              <a:t> </a:t>
            </a:r>
            <a:r>
              <a:rPr lang="en-US" altLang="zh-CN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fp16</a:t>
            </a:r>
            <a:r>
              <a:rPr lang="zh-CN" altLang="en-US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的模型参数、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模型</a:t>
            </a:r>
            <a:r>
              <a:rPr lang="zh-CN" altLang="en-US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梯度</a:t>
            </a:r>
            <a:endParaRPr lang="en-US" altLang="zh-CN" sz="1400" dirty="0" smtClean="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marL="285750" indent="-28575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Adam</a:t>
            </a:r>
            <a:r>
              <a:rPr lang="zh-CN" altLang="en-US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优化器：</a:t>
            </a:r>
            <a:r>
              <a:rPr lang="en-US" altLang="zh-CN" sz="1400" dirty="0">
                <a:solidFill>
                  <a:srgbClr val="445469"/>
                </a:solidFill>
                <a:sym typeface="Arial" panose="020B0604020202090204" pitchFamily="34" charset="0"/>
              </a:rPr>
              <a:t> fp32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的</a:t>
            </a:r>
            <a:r>
              <a:rPr lang="zh-CN" altLang="en-US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模型参数，</a:t>
            </a:r>
            <a:r>
              <a:rPr lang="en-US" altLang="zh-CN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fp32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的</a:t>
            </a:r>
            <a:r>
              <a:rPr lang="en-US" altLang="zh-CN" sz="1400" dirty="0">
                <a:solidFill>
                  <a:srgbClr val="445469"/>
                </a:solidFill>
                <a:sym typeface="Arial" panose="020B0604020202090204" pitchFamily="34" charset="0"/>
              </a:rPr>
              <a:t>momentum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和</a:t>
            </a:r>
            <a:r>
              <a:rPr lang="en-US" altLang="zh-CN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variance</a:t>
            </a:r>
            <a:endParaRPr lang="en-US" altLang="zh-CN" sz="1400" dirty="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pic>
        <p:nvPicPr>
          <p:cNvPr id="19462" name="Picture 6" descr="https://pic3.zhimg.com/v2-afc7cc22a192144fcd5c6081aad24aca_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8924"/>
            <a:ext cx="4606633" cy="235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447" y="2766166"/>
            <a:ext cx="5093519" cy="152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93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/>
          <p:cNvSpPr txBox="1"/>
          <p:nvPr/>
        </p:nvSpPr>
        <p:spPr>
          <a:xfrm>
            <a:off x="255892" y="135740"/>
            <a:ext cx="7074092" cy="354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2100" b="1" dirty="0" err="1" smtClean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DeepSpeed</a:t>
            </a:r>
            <a:endParaRPr lang="en-US" altLang="zh-CN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19272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8" name="稻壳儿小白白(http://dwz.cn/Wu2UP)"/>
          <p:cNvSpPr txBox="1">
            <a:spLocks noChangeArrowheads="1"/>
          </p:cNvSpPr>
          <p:nvPr/>
        </p:nvSpPr>
        <p:spPr bwMode="auto">
          <a:xfrm>
            <a:off x="227263" y="5459755"/>
            <a:ext cx="7824925" cy="260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000" dirty="0" smtClean="0">
                <a:solidFill>
                  <a:srgbClr val="445469"/>
                </a:solidFill>
                <a:sym typeface="Arial" panose="020B0604020202090204" pitchFamily="34" charset="0"/>
              </a:rPr>
              <a:t>1.</a:t>
            </a:r>
            <a:r>
              <a:rPr lang="zh-CN" altLang="en-US" sz="1000" dirty="0" smtClean="0">
                <a:solidFill>
                  <a:srgbClr val="445469"/>
                </a:solidFill>
                <a:sym typeface="Arial" panose="020B0604020202090204" pitchFamily="34" charset="0"/>
              </a:rPr>
              <a:t> </a:t>
            </a:r>
            <a:r>
              <a:rPr lang="en-US" altLang="zh-CN" sz="1000" dirty="0">
                <a:solidFill>
                  <a:srgbClr val="445469"/>
                </a:solidFill>
                <a:sym typeface="Arial" panose="020B0604020202090204" pitchFamily="34" charset="0"/>
              </a:rPr>
              <a:t>https://zhuanlan.zhihu.com/p/513571706</a:t>
            </a:r>
            <a:endParaRPr lang="zh-CN" altLang="en-US" sz="1000" dirty="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10" name="稻壳儿小白白(http://dwz.cn/Wu2UP)"/>
          <p:cNvSpPr txBox="1">
            <a:spLocks noChangeArrowheads="1"/>
          </p:cNvSpPr>
          <p:nvPr/>
        </p:nvSpPr>
        <p:spPr bwMode="auto">
          <a:xfrm>
            <a:off x="255892" y="705584"/>
            <a:ext cx="9802508" cy="327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模型状态分片</a:t>
            </a:r>
            <a:endParaRPr lang="zh-CN" altLang="en-US" sz="1400" dirty="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pic>
        <p:nvPicPr>
          <p:cNvPr id="22530" name="Picture 2" descr="https://pic1.zhimg.com/80/v2-51a6660e548e05b0f06c56d5fab9f270_720w.web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000" y="2182947"/>
            <a:ext cx="4946400" cy="204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263" y="2022621"/>
            <a:ext cx="4722086" cy="236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8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015352" y="2419149"/>
            <a:ext cx="877372" cy="76284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2000" spc="100" dirty="0">
                <a:solidFill>
                  <a:srgbClr val="2663A7"/>
                </a:solidFill>
                <a:latin typeface="Impact" panose="020B0806030902050204" pitchFamily="34" charset="0"/>
                <a:cs typeface="Arial" panose="020B0604020202090204" pitchFamily="34" charset="0"/>
              </a:rPr>
              <a:t>/03</a:t>
            </a:r>
            <a:endParaRPr lang="zh-CN" altLang="en-US" sz="2000" spc="100" dirty="0">
              <a:solidFill>
                <a:srgbClr val="2663A7"/>
              </a:solidFill>
              <a:latin typeface="Impact" panose="020B0806030902050204" pitchFamily="34" charset="0"/>
              <a:cs typeface="Arial" panose="020B060402020209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2418079"/>
            <a:ext cx="3809599" cy="787345"/>
            <a:chOff x="0" y="2418079"/>
            <a:chExt cx="4491610" cy="928299"/>
          </a:xfrm>
        </p:grpSpPr>
        <p:sp>
          <p:nvSpPr>
            <p:cNvPr id="23" name="矩形 22"/>
            <p:cNvSpPr/>
            <p:nvPr/>
          </p:nvSpPr>
          <p:spPr>
            <a:xfrm>
              <a:off x="0" y="2418079"/>
              <a:ext cx="4491610" cy="90037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7F7F7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692959"/>
              <a:ext cx="4401977" cy="653419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5008416" y="2346638"/>
            <a:ext cx="1210588" cy="76841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4000" b="1" dirty="0" smtClean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kumimoji="1" lang="zh-CN" altLang="en-US" sz="40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/>
          <p:cNvSpPr txBox="1"/>
          <p:nvPr/>
        </p:nvSpPr>
        <p:spPr>
          <a:xfrm>
            <a:off x="255892" y="135740"/>
            <a:ext cx="7074092" cy="354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100" b="1" dirty="0" smtClean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19272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17" name="稻壳儿小白白(http://dwz.cn/Wu2UP)"/>
          <p:cNvSpPr txBox="1">
            <a:spLocks noChangeArrowheads="1"/>
          </p:cNvSpPr>
          <p:nvPr/>
        </p:nvSpPr>
        <p:spPr bwMode="auto">
          <a:xfrm>
            <a:off x="255892" y="705584"/>
            <a:ext cx="8338039" cy="2634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marL="285750" indent="-28575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445469"/>
                </a:solidFill>
              </a:rPr>
              <a:t>数据</a:t>
            </a:r>
            <a:r>
              <a:rPr lang="zh-CN" altLang="en-US" sz="1400" dirty="0" smtClean="0">
                <a:solidFill>
                  <a:srgbClr val="445469"/>
                </a:solidFill>
              </a:rPr>
              <a:t>介绍、格式转换</a:t>
            </a:r>
            <a:r>
              <a:rPr lang="zh-CN" altLang="en-US" sz="1400" dirty="0">
                <a:solidFill>
                  <a:srgbClr val="445469"/>
                </a:solidFill>
              </a:rPr>
              <a:t>、</a:t>
            </a:r>
            <a:r>
              <a:rPr lang="zh-CN" altLang="en-US" sz="1400" dirty="0" smtClean="0">
                <a:solidFill>
                  <a:srgbClr val="445469"/>
                </a:solidFill>
              </a:rPr>
              <a:t>数据切分</a:t>
            </a:r>
            <a:endParaRPr lang="en-US" altLang="zh-CN" sz="1400" dirty="0" smtClean="0">
              <a:solidFill>
                <a:srgbClr val="445469"/>
              </a:solidFill>
            </a:endParaRPr>
          </a:p>
          <a:p>
            <a:pPr marL="285750" indent="-28575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词表扩充：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优化中文效果</a:t>
            </a:r>
            <a:r>
              <a:rPr lang="zh-CN" altLang="en-US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，提高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编解码</a:t>
            </a:r>
            <a:r>
              <a:rPr lang="zh-CN" altLang="en-US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效率</a:t>
            </a:r>
            <a:endParaRPr lang="en-US" altLang="zh-CN" sz="1400" dirty="0" smtClean="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sz="1400" dirty="0" smtClean="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marL="285750" indent="-28575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预训练：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通过大规模预训练，学习新增</a:t>
            </a:r>
            <a:r>
              <a:rPr lang="en-US" altLang="zh-CN" sz="1400" dirty="0">
                <a:solidFill>
                  <a:srgbClr val="445469"/>
                </a:solidFill>
                <a:sym typeface="Arial" panose="020B0604020202090204" pitchFamily="34" charset="0"/>
              </a:rPr>
              <a:t>token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的表示</a:t>
            </a:r>
          </a:p>
          <a:p>
            <a:pPr marL="285750" indent="-28575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sz="1400" dirty="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指令精</a:t>
            </a:r>
            <a:r>
              <a:rPr lang="zh-CN" altLang="en-US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调：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更好的理解指令</a:t>
            </a:r>
            <a:r>
              <a:rPr lang="zh-CN" altLang="en-US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，完成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下游任务</a:t>
            </a:r>
          </a:p>
          <a:p>
            <a:pPr marL="285750" indent="-28575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sz="1400" dirty="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marL="285750" indent="-28575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1400" dirty="0" err="1" smtClean="0">
                <a:solidFill>
                  <a:srgbClr val="445469"/>
                </a:solidFill>
                <a:sym typeface="Arial" panose="020B0604020202090204" pitchFamily="34" charset="0"/>
              </a:rPr>
              <a:t>DeepSpeed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：分布式训练工具</a:t>
            </a:r>
            <a:r>
              <a:rPr lang="zh-CN" altLang="en-US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，加速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模型</a:t>
            </a:r>
            <a:r>
              <a:rPr lang="zh-CN" altLang="en-US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训练</a:t>
            </a:r>
            <a:endParaRPr lang="zh-CN" altLang="en-US" sz="1400" dirty="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63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-文本 文本框 3"/>
          <p:cNvSpPr txBox="1"/>
          <p:nvPr>
            <p:custDataLst>
              <p:tags r:id="rId2"/>
            </p:custDataLst>
          </p:nvPr>
        </p:nvSpPr>
        <p:spPr>
          <a:xfrm>
            <a:off x="3664473" y="1759817"/>
            <a:ext cx="4209466" cy="2100573"/>
          </a:xfrm>
          <a:prstGeom prst="rect">
            <a:avLst/>
          </a:prstGeom>
          <a:noFill/>
        </p:spPr>
        <p:txBody>
          <a:bodyPr wrap="square" lIns="68578" tIns="34289" rIns="68578" bIns="34289" rtlCol="0">
            <a:spAutoFit/>
          </a:bodyPr>
          <a:lstStyle/>
          <a:p>
            <a:pPr marL="179705"/>
            <a:r>
              <a:rPr lang="en-US" altLang="zh-CN" sz="6600" b="1" spc="1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</a:t>
            </a:r>
            <a:r>
              <a:rPr lang="zh-CN" altLang="en-US" sz="6600" b="1" spc="1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6600" b="1" spc="1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</a:p>
        </p:txBody>
      </p:sp>
      <p:sp>
        <p:nvSpPr>
          <p:cNvPr id="23" name="矩形 22"/>
          <p:cNvSpPr/>
          <p:nvPr/>
        </p:nvSpPr>
        <p:spPr>
          <a:xfrm>
            <a:off x="35" y="-635"/>
            <a:ext cx="3884399" cy="5719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rcRect l="5241" t="4897" r="5241" b="4897"/>
          <a:stretch>
            <a:fillRect/>
          </a:stretch>
        </p:blipFill>
        <p:spPr>
          <a:xfrm>
            <a:off x="1620456" y="1928267"/>
            <a:ext cx="1864815" cy="1864815"/>
          </a:xfrm>
          <a:custGeom>
            <a:avLst/>
            <a:gdLst>
              <a:gd name="connsiteX0" fmla="*/ 853751 w 1707502"/>
              <a:gd name="connsiteY0" fmla="*/ 0 h 1707502"/>
              <a:gd name="connsiteX1" fmla="*/ 1707502 w 1707502"/>
              <a:gd name="connsiteY1" fmla="*/ 853751 h 1707502"/>
              <a:gd name="connsiteX2" fmla="*/ 853751 w 1707502"/>
              <a:gd name="connsiteY2" fmla="*/ 1707502 h 1707502"/>
              <a:gd name="connsiteX3" fmla="*/ 0 w 1707502"/>
              <a:gd name="connsiteY3" fmla="*/ 853751 h 1707502"/>
              <a:gd name="connsiteX4" fmla="*/ 853751 w 1707502"/>
              <a:gd name="connsiteY4" fmla="*/ 0 h 170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7502" h="1707502">
                <a:moveTo>
                  <a:pt x="853751" y="0"/>
                </a:moveTo>
                <a:cubicBezTo>
                  <a:pt x="1325265" y="0"/>
                  <a:pt x="1707502" y="382237"/>
                  <a:pt x="1707502" y="853751"/>
                </a:cubicBezTo>
                <a:cubicBezTo>
                  <a:pt x="1707502" y="1325265"/>
                  <a:pt x="1325265" y="1707502"/>
                  <a:pt x="853751" y="1707502"/>
                </a:cubicBezTo>
                <a:cubicBezTo>
                  <a:pt x="382237" y="1707502"/>
                  <a:pt x="0" y="1325265"/>
                  <a:pt x="0" y="853751"/>
                </a:cubicBezTo>
                <a:cubicBezTo>
                  <a:pt x="0" y="382237"/>
                  <a:pt x="382237" y="0"/>
                  <a:pt x="853751" y="0"/>
                </a:cubicBezTo>
                <a:close/>
              </a:path>
            </a:pathLst>
          </a:cu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015352" y="2419149"/>
            <a:ext cx="877372" cy="76284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600" spc="100" dirty="0">
                <a:solidFill>
                  <a:srgbClr val="2663A7"/>
                </a:solidFill>
                <a:latin typeface="Impact" panose="020B0806030902050204" pitchFamily="34" charset="0"/>
                <a:cs typeface="Arial" panose="020B0604020202090204" pitchFamily="34" charset="0"/>
              </a:rPr>
              <a:t>/01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0" y="2418079"/>
            <a:ext cx="3809599" cy="787345"/>
            <a:chOff x="0" y="2418079"/>
            <a:chExt cx="4491610" cy="928299"/>
          </a:xfrm>
        </p:grpSpPr>
        <p:sp>
          <p:nvSpPr>
            <p:cNvPr id="23" name="矩形 22"/>
            <p:cNvSpPr/>
            <p:nvPr/>
          </p:nvSpPr>
          <p:spPr>
            <a:xfrm>
              <a:off x="0" y="2418079"/>
              <a:ext cx="4491610" cy="90037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7F7F7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692959"/>
              <a:ext cx="4401977" cy="653419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5008416" y="2315346"/>
            <a:ext cx="2236510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4000" b="1" dirty="0" smtClean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数据准备</a:t>
            </a:r>
            <a:endParaRPr kumimoji="1" lang="zh-CN" altLang="en-US" sz="40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5008245" y="3370645"/>
            <a:ext cx="1396536" cy="10895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数据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介绍</a:t>
            </a:r>
          </a:p>
          <a:p>
            <a:pPr marL="285750" indent="-28575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格式转换</a:t>
            </a:r>
          </a:p>
          <a:p>
            <a:pPr marL="285750" indent="-28575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数据切分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/>
          <p:cNvSpPr txBox="1"/>
          <p:nvPr/>
        </p:nvSpPr>
        <p:spPr>
          <a:xfrm>
            <a:off x="255892" y="135740"/>
            <a:ext cx="7074092" cy="354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100" b="1" dirty="0" smtClean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数据介绍</a:t>
            </a:r>
            <a:endParaRPr lang="zh-CN" altLang="en-US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19272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6" name="稻壳儿小白白(http://dwz.cn/Wu2UP)"/>
          <p:cNvSpPr txBox="1">
            <a:spLocks noChangeArrowheads="1"/>
          </p:cNvSpPr>
          <p:nvPr/>
        </p:nvSpPr>
        <p:spPr bwMode="auto">
          <a:xfrm>
            <a:off x="255892" y="705584"/>
            <a:ext cx="7824925" cy="2569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标注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数据源来自中医药领域文本，包括</a:t>
            </a:r>
            <a:r>
              <a:rPr lang="en-US" altLang="zh-CN" sz="1400" dirty="0">
                <a:solidFill>
                  <a:srgbClr val="445469"/>
                </a:solidFill>
                <a:sym typeface="Arial" panose="020B0604020202090204" pitchFamily="34" charset="0"/>
              </a:rPr>
              <a:t>【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黄帝内经翻译版</a:t>
            </a:r>
            <a:r>
              <a:rPr lang="en-US" altLang="zh-CN" sz="1400" dirty="0">
                <a:solidFill>
                  <a:srgbClr val="445469"/>
                </a:solidFill>
                <a:sym typeface="Arial" panose="020B0604020202090204" pitchFamily="34" charset="0"/>
              </a:rPr>
              <a:t>】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、</a:t>
            </a:r>
            <a:r>
              <a:rPr lang="en-US" altLang="zh-CN" sz="1400" dirty="0">
                <a:solidFill>
                  <a:srgbClr val="445469"/>
                </a:solidFill>
                <a:sym typeface="Arial" panose="020B0604020202090204" pitchFamily="34" charset="0"/>
              </a:rPr>
              <a:t>【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名医百科中医篇</a:t>
            </a:r>
            <a:r>
              <a:rPr lang="en-US" altLang="zh-CN" sz="1400" dirty="0">
                <a:solidFill>
                  <a:srgbClr val="445469"/>
                </a:solidFill>
                <a:sym typeface="Arial" panose="020B0604020202090204" pitchFamily="34" charset="0"/>
              </a:rPr>
              <a:t>】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、</a:t>
            </a:r>
            <a:r>
              <a:rPr lang="en-US" altLang="zh-CN" sz="1400" dirty="0">
                <a:solidFill>
                  <a:srgbClr val="445469"/>
                </a:solidFill>
                <a:sym typeface="Arial" panose="020B0604020202090204" pitchFamily="34" charset="0"/>
              </a:rPr>
              <a:t>【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中成药用药卷</a:t>
            </a:r>
            <a:r>
              <a:rPr lang="en-US" altLang="zh-CN" sz="1400" dirty="0">
                <a:solidFill>
                  <a:srgbClr val="445469"/>
                </a:solidFill>
                <a:sym typeface="Arial" panose="020B0604020202090204" pitchFamily="34" charset="0"/>
              </a:rPr>
              <a:t>】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、</a:t>
            </a:r>
            <a:r>
              <a:rPr lang="en-US" altLang="zh-CN" sz="1400" dirty="0">
                <a:solidFill>
                  <a:srgbClr val="445469"/>
                </a:solidFill>
                <a:sym typeface="Arial" panose="020B0604020202090204" pitchFamily="34" charset="0"/>
              </a:rPr>
              <a:t>【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慢性病养生保健科普知识</a:t>
            </a:r>
            <a:r>
              <a:rPr lang="en-US" altLang="zh-CN" sz="1400" dirty="0">
                <a:solidFill>
                  <a:srgbClr val="445469"/>
                </a:solidFill>
                <a:sym typeface="Arial" panose="020B0604020202090204" pitchFamily="34" charset="0"/>
              </a:rPr>
              <a:t>】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四个主要来源，共标注 </a:t>
            </a:r>
            <a:r>
              <a:rPr lang="en-US" altLang="zh-CN" sz="1400" dirty="0">
                <a:solidFill>
                  <a:srgbClr val="445469"/>
                </a:solidFill>
                <a:sym typeface="Arial" panose="020B0604020202090204" pitchFamily="34" charset="0"/>
              </a:rPr>
              <a:t>13000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对（问题、文档、答案），来源于</a:t>
            </a:r>
            <a:r>
              <a:rPr lang="en-US" altLang="zh-CN" sz="1400" dirty="0">
                <a:solidFill>
                  <a:srgbClr val="445469"/>
                </a:solidFill>
                <a:sym typeface="Arial" panose="020B0604020202090204" pitchFamily="34" charset="0"/>
              </a:rPr>
              <a:t>5000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篇文档，每篇文档由人工标注产生</a:t>
            </a:r>
            <a:r>
              <a:rPr lang="en-US" altLang="zh-CN" sz="1400" dirty="0">
                <a:solidFill>
                  <a:srgbClr val="445469"/>
                </a:solidFill>
                <a:sym typeface="Arial" panose="020B0604020202090204" pitchFamily="34" charset="0"/>
              </a:rPr>
              <a:t>1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～</a:t>
            </a:r>
            <a:r>
              <a:rPr lang="en-US" altLang="zh-CN" sz="1400" dirty="0">
                <a:solidFill>
                  <a:srgbClr val="445469"/>
                </a:solidFill>
                <a:sym typeface="Arial" panose="020B0604020202090204" pitchFamily="34" charset="0"/>
              </a:rPr>
              <a:t>4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对</a:t>
            </a:r>
            <a:r>
              <a:rPr lang="en-US" altLang="zh-CN" sz="1400" dirty="0">
                <a:solidFill>
                  <a:srgbClr val="445469"/>
                </a:solidFill>
                <a:sym typeface="Arial" panose="020B0604020202090204" pitchFamily="34" charset="0"/>
              </a:rPr>
              <a:t>(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问题</a:t>
            </a:r>
            <a:r>
              <a:rPr lang="en-US" altLang="zh-CN" sz="1400" dirty="0">
                <a:solidFill>
                  <a:srgbClr val="445469"/>
                </a:solidFill>
                <a:sym typeface="Arial" panose="020B0604020202090204" pitchFamily="34" charset="0"/>
              </a:rPr>
              <a:t>, 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答案</a:t>
            </a:r>
            <a:r>
              <a:rPr lang="en-US" altLang="zh-CN" sz="1400" dirty="0">
                <a:solidFill>
                  <a:srgbClr val="445469"/>
                </a:solidFill>
                <a:sym typeface="Arial" panose="020B0604020202090204" pitchFamily="34" charset="0"/>
              </a:rPr>
              <a:t>)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对。</a:t>
            </a:r>
            <a:r>
              <a:rPr lang="en-US" altLang="zh-CN" sz="1400" dirty="0">
                <a:solidFill>
                  <a:srgbClr val="445469"/>
                </a:solidFill>
                <a:sym typeface="Arial" panose="020B0604020202090204" pitchFamily="34" charset="0"/>
              </a:rPr>
              <a:t>3500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篇语料将开放出来用做训练数据</a:t>
            </a:r>
            <a:r>
              <a:rPr lang="zh-CN" altLang="en-US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。</a:t>
            </a:r>
            <a:endParaRPr lang="en-US" altLang="zh-CN" sz="1400" dirty="0" smtClean="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>
              <a:lnSpc>
                <a:spcPct val="120000"/>
              </a:lnSpc>
              <a:spcBef>
                <a:spcPct val="20000"/>
              </a:spcBef>
            </a:pPr>
            <a:endParaRPr lang="zh-CN" altLang="en-US" sz="1400" dirty="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问题类型包括实体类和描述类两大类（是非类问题包含在描述类中），其中问题均由人工标注产生，答案是段落中的文本中的连续片段</a:t>
            </a:r>
            <a:r>
              <a:rPr lang="zh-CN" altLang="en-US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。</a:t>
            </a:r>
            <a:endParaRPr lang="en-US" altLang="zh-CN" sz="1400" dirty="0" smtClean="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>
              <a:lnSpc>
                <a:spcPct val="120000"/>
              </a:lnSpc>
              <a:spcBef>
                <a:spcPct val="20000"/>
              </a:spcBef>
            </a:pPr>
            <a:endParaRPr lang="en-US" altLang="zh-CN" sz="1400" dirty="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数据集以</a:t>
            </a:r>
            <a:r>
              <a:rPr lang="en-US" altLang="zh-CN" sz="1400" dirty="0" err="1">
                <a:solidFill>
                  <a:srgbClr val="445469"/>
                </a:solidFill>
                <a:sym typeface="Arial" panose="020B0604020202090204" pitchFamily="34" charset="0"/>
              </a:rPr>
              <a:t>Json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格式提供，示例如下：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313" y="3363809"/>
            <a:ext cx="4422671" cy="209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/>
          <p:cNvSpPr txBox="1"/>
          <p:nvPr/>
        </p:nvSpPr>
        <p:spPr>
          <a:xfrm>
            <a:off x="255892" y="135740"/>
            <a:ext cx="7074092" cy="354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100" b="1" dirty="0" smtClean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格式转换</a:t>
            </a:r>
            <a:endParaRPr lang="zh-CN" altLang="en-US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19272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6" name="稻壳儿小白白(http://dwz.cn/Wu2UP)"/>
          <p:cNvSpPr txBox="1">
            <a:spLocks noChangeArrowheads="1"/>
          </p:cNvSpPr>
          <p:nvPr/>
        </p:nvSpPr>
        <p:spPr bwMode="auto">
          <a:xfrm>
            <a:off x="255892" y="705584"/>
            <a:ext cx="7824925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在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模型训练之前，</a:t>
            </a:r>
            <a:r>
              <a:rPr lang="zh-CN" altLang="en-US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需要将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数据转换成统一的格式</a:t>
            </a:r>
            <a:r>
              <a:rPr lang="en-US" altLang="zh-CN" sz="1400" dirty="0">
                <a:solidFill>
                  <a:srgbClr val="445469"/>
                </a:solidFill>
                <a:sym typeface="Arial" panose="020B0604020202090204" pitchFamily="34" charset="0"/>
              </a:rPr>
              <a:t>:</a:t>
            </a:r>
            <a:endParaRPr lang="zh-CN" altLang="en-US" sz="1400" dirty="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007" y="1719072"/>
            <a:ext cx="7234498" cy="32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59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/>
          <p:cNvSpPr txBox="1"/>
          <p:nvPr/>
        </p:nvSpPr>
        <p:spPr>
          <a:xfrm>
            <a:off x="255892" y="135740"/>
            <a:ext cx="7074092" cy="354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100" b="1" dirty="0" smtClean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格式转换</a:t>
            </a:r>
            <a:endParaRPr lang="zh-CN" altLang="en-US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19272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229" y="1280160"/>
            <a:ext cx="5979564" cy="373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8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/>
          <p:cNvSpPr txBox="1"/>
          <p:nvPr/>
        </p:nvSpPr>
        <p:spPr>
          <a:xfrm>
            <a:off x="255892" y="135740"/>
            <a:ext cx="7074092" cy="354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100" b="1" dirty="0" smtClean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格式转换</a:t>
            </a:r>
            <a:endParaRPr lang="zh-CN" altLang="en-US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19272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6" name="稻壳儿小白白(http://dwz.cn/Wu2UP)"/>
          <p:cNvSpPr txBox="1">
            <a:spLocks noChangeArrowheads="1"/>
          </p:cNvSpPr>
          <p:nvPr/>
        </p:nvSpPr>
        <p:spPr bwMode="auto">
          <a:xfrm>
            <a:off x="255892" y="705584"/>
            <a:ext cx="7824925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在输入到模型之前，脚本会将数据</a:t>
            </a:r>
            <a:r>
              <a:rPr lang="zh-CN" altLang="en-US" sz="1400" dirty="0">
                <a:solidFill>
                  <a:srgbClr val="445469"/>
                </a:solidFill>
                <a:sym typeface="Arial" panose="020B0604020202090204" pitchFamily="34" charset="0"/>
              </a:rPr>
              <a:t>转换成统一</a:t>
            </a:r>
            <a:r>
              <a:rPr lang="zh-CN" altLang="en-US" sz="1400" dirty="0" smtClean="0">
                <a:solidFill>
                  <a:srgbClr val="445469"/>
                </a:solidFill>
                <a:sym typeface="Arial" panose="020B0604020202090204" pitchFamily="34" charset="0"/>
              </a:rPr>
              <a:t>的指令格式</a:t>
            </a:r>
            <a:r>
              <a:rPr lang="en-US" altLang="zh-CN" sz="1400" dirty="0">
                <a:solidFill>
                  <a:srgbClr val="445469"/>
                </a:solidFill>
                <a:sym typeface="Arial" panose="020B0604020202090204" pitchFamily="34" charset="0"/>
              </a:rPr>
              <a:t>:</a:t>
            </a:r>
            <a:endParaRPr lang="zh-CN" altLang="en-US" sz="1400" dirty="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360" y="1416557"/>
            <a:ext cx="6647974" cy="365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7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/>
          <p:cNvSpPr txBox="1"/>
          <p:nvPr/>
        </p:nvSpPr>
        <p:spPr>
          <a:xfrm>
            <a:off x="255892" y="135740"/>
            <a:ext cx="7074092" cy="3549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100" b="1" dirty="0" smtClean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数据切分</a:t>
            </a:r>
            <a:endParaRPr lang="zh-CN" altLang="en-US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19272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128" y="2072683"/>
            <a:ext cx="5244986" cy="141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4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LIDE" val="1|4|NoFill|#FFFFFF|False|True|"/>
  <p:tag name="RESOURCELIBID_SMARTLAYOUT" val="55607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LIDE" val="1|4|NoFill|#FFFFFF|False|True|"/>
  <p:tag name="RESOURCELIBID_SMARTLAYOUT" val="55607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LIDE" val="1|4|NoFill|#FFFFFF|False|True|"/>
  <p:tag name="RESOURCELIBID_SMARTLAYOUT" val="55607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LIDE" val="1|4|NoFill|#FFFFFF|False|True|"/>
  <p:tag name="RESOURCELIBID_SMARTLAYOUT" val="55607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HAPETYPE" val="Text"/>
  <p:tag name="SMARTLAYOUT_SHAPETEXT" val="0|KeepOriginal|True|Title|None|"/>
  <p:tag name="PA" val="v5.2.6"/>
  <p:tag name="RESOURCELIBID_SMARTLAYOUT" val="55607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LIDE" val="1|4|NoFill|#FFFFFF|False|True|"/>
  <p:tag name="RESOURCELIBID_SMARTLAYOUT" val="55607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HAPETYPE" val="Text"/>
  <p:tag name="SMARTLAYOUT_SHAPETEXT" val="0|KeepOriginal|True|Title|None|"/>
  <p:tag name="PA" val="v5.2.6"/>
  <p:tag name="RESOURCELIBID_SMARTLAYOUT" val="55607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HAPETYPE" val="Text"/>
  <p:tag name="SMARTLAYOUT_SHAPETEXT" val="0|KeepOriginal|True|Title|None|"/>
  <p:tag name="PA" val="v5.2.6"/>
  <p:tag name="RESOURCELIBID_SMARTLAYOUT" val="55607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LIDE" val="1|4|NoFill|#FFFFFF|False|True|"/>
  <p:tag name="RESOURCELIBID_SMARTLAYOUT" val="556076"/>
</p:tagLst>
</file>

<file path=ppt/theme/theme1.xml><?xml version="1.0" encoding="utf-8"?>
<a:theme xmlns:a="http://schemas.openxmlformats.org/drawingml/2006/main" name="www.99ppt.com">
  <a:themeElements>
    <a:clrScheme name="0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276AA"/>
      </a:accent1>
      <a:accent2>
        <a:srgbClr val="178AA1"/>
      </a:accent2>
      <a:accent3>
        <a:srgbClr val="40A693"/>
      </a:accent3>
      <a:accent4>
        <a:srgbClr val="5268A5"/>
      </a:accent4>
      <a:accent5>
        <a:srgbClr val="5E5CA2"/>
      </a:accent5>
      <a:accent6>
        <a:srgbClr val="778495"/>
      </a:accent6>
      <a:hlink>
        <a:srgbClr val="4276AA"/>
      </a:hlink>
      <a:folHlink>
        <a:srgbClr val="BFBFBF"/>
      </a:folHlink>
    </a:clrScheme>
    <a:fontScheme name="Arial+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>
          <a:lnSpc>
            <a:spcPct val="120000"/>
          </a:lnSpc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636989099528524091</Template>
  <TotalTime>5684</TotalTime>
  <Words>1160</Words>
  <Application>Microsoft Office PowerPoint</Application>
  <PresentationFormat>自定义</PresentationFormat>
  <Paragraphs>175</Paragraphs>
  <Slides>37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3" baseType="lpstr">
      <vt:lpstr>等线</vt:lpstr>
      <vt:lpstr>SimSun</vt:lpstr>
      <vt:lpstr>微软雅黑</vt:lpstr>
      <vt:lpstr>Arial</vt:lpstr>
      <vt:lpstr>Impact</vt:lpstr>
      <vt:lpstr>www.99ppt.com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文化运营团队-无多</dc:creator>
  <cp:lastModifiedBy>张帆</cp:lastModifiedBy>
  <cp:revision>1244</cp:revision>
  <cp:lastPrinted>2023-04-22T11:40:22Z</cp:lastPrinted>
  <dcterms:created xsi:type="dcterms:W3CDTF">2023-04-22T11:40:22Z</dcterms:created>
  <dcterms:modified xsi:type="dcterms:W3CDTF">2023-07-10T01:22:36Z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1033-3.2.0.6370</vt:lpwstr>
  </property>
  <property fmtid="{D5CDD505-2E9C-101B-9397-08002B2CF9AE}" pid="3" name="ICV">
    <vt:lpwstr>11BD6C44FCCE4CFD8D3CA8E4E7564896</vt:lpwstr>
  </property>
</Properties>
</file>